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715000" cx="9144000"/>
  <p:notesSz cx="6858000" cy="9144000"/>
  <p:embeddedFontLst>
    <p:embeddedFont>
      <p:font typeface="Roboto"/>
      <p:regular r:id="rId40"/>
      <p:bold r:id="rId41"/>
      <p:italic r:id="rId42"/>
      <p:boldItalic r:id="rId43"/>
    </p:embeddedFont>
    <p:embeddedFont>
      <p:font typeface="Asap SemiBold"/>
      <p:regular r:id="rId44"/>
      <p:bold r:id="rId45"/>
      <p:italic r:id="rId46"/>
      <p:boldItalic r:id="rId47"/>
    </p:embeddedFont>
    <p:embeddedFont>
      <p:font typeface="Spectral"/>
      <p:regular r:id="rId48"/>
      <p:bold r:id="rId49"/>
      <p:italic r:id="rId50"/>
      <p:boldItalic r:id="rId51"/>
    </p:embeddedFont>
    <p:embeddedFont>
      <p:font typeface="Helvetica Neue"/>
      <p:regular r:id="rId52"/>
      <p:bold r:id="rId53"/>
      <p:italic r:id="rId54"/>
      <p:boldItalic r:id="rId55"/>
    </p:embeddedFont>
    <p:embeddedFont>
      <p:font typeface="Spectral Light"/>
      <p:regular r:id="rId56"/>
      <p:bold r:id="rId57"/>
      <p:italic r:id="rId58"/>
      <p:boldItalic r:id="rId59"/>
    </p:embeddedFont>
    <p:embeddedFont>
      <p:font typeface="Spectral Medium"/>
      <p:regular r:id="rId60"/>
      <p:bold r:id="rId61"/>
      <p:italic r:id="rId62"/>
      <p:boldItalic r:id="rId63"/>
    </p:embeddedFont>
    <p:embeddedFont>
      <p:font typeface="Helvetica Neue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lsa Le Duigo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71C2D1-2B3C-4A3D-98E8-A417EA46C2DF}">
  <a:tblStyle styleId="{2871C2D1-2B3C-4A3D-98E8-A417EA46C2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sapSemiBold-regular.fntdata"/><Relationship Id="rId43" Type="http://schemas.openxmlformats.org/officeDocument/2006/relationships/font" Target="fonts/Roboto-boldItalic.fntdata"/><Relationship Id="rId46" Type="http://schemas.openxmlformats.org/officeDocument/2006/relationships/font" Target="fonts/AsapSemiBold-italic.fntdata"/><Relationship Id="rId45" Type="http://schemas.openxmlformats.org/officeDocument/2006/relationships/font" Target="fonts/Asap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Spectral-regular.fntdata"/><Relationship Id="rId47" Type="http://schemas.openxmlformats.org/officeDocument/2006/relationships/font" Target="fonts/AsapSemiBold-boldItalic.fntdata"/><Relationship Id="rId49" Type="http://schemas.openxmlformats.org/officeDocument/2006/relationships/font" Target="fonts/Spectral-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pectralMedium-italic.fntdata"/><Relationship Id="rId61" Type="http://schemas.openxmlformats.org/officeDocument/2006/relationships/font" Target="fonts/SpectralMedium-bold.fntdata"/><Relationship Id="rId20" Type="http://schemas.openxmlformats.org/officeDocument/2006/relationships/slide" Target="slides/slide13.xml"/><Relationship Id="rId64" Type="http://schemas.openxmlformats.org/officeDocument/2006/relationships/font" Target="fonts/HelveticaNeueLight-regular.fntdata"/><Relationship Id="rId63" Type="http://schemas.openxmlformats.org/officeDocument/2006/relationships/font" Target="fonts/SpectralMedium-boldItalic.fntdata"/><Relationship Id="rId22" Type="http://schemas.openxmlformats.org/officeDocument/2006/relationships/slide" Target="slides/slide15.xml"/><Relationship Id="rId66" Type="http://schemas.openxmlformats.org/officeDocument/2006/relationships/font" Target="fonts/HelveticaNeueLight-italic.fntdata"/><Relationship Id="rId21" Type="http://schemas.openxmlformats.org/officeDocument/2006/relationships/slide" Target="slides/slide14.xml"/><Relationship Id="rId65" Type="http://schemas.openxmlformats.org/officeDocument/2006/relationships/font" Target="fonts/HelveticaNeueLight-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HelveticaNeueLight-boldItalic.fntdata"/><Relationship Id="rId60" Type="http://schemas.openxmlformats.org/officeDocument/2006/relationships/font" Target="fonts/SpectralMedium-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pectral-boldItalic.fntdata"/><Relationship Id="rId50" Type="http://schemas.openxmlformats.org/officeDocument/2006/relationships/font" Target="fonts/Spectral-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4.xml"/><Relationship Id="rId55" Type="http://schemas.openxmlformats.org/officeDocument/2006/relationships/font" Target="fonts/HelveticaNeue-boldItalic.fntdata"/><Relationship Id="rId10" Type="http://schemas.openxmlformats.org/officeDocument/2006/relationships/slide" Target="slides/slide3.xml"/><Relationship Id="rId54" Type="http://schemas.openxmlformats.org/officeDocument/2006/relationships/font" Target="fonts/HelveticaNeue-italic.fntdata"/><Relationship Id="rId13" Type="http://schemas.openxmlformats.org/officeDocument/2006/relationships/slide" Target="slides/slide6.xml"/><Relationship Id="rId57" Type="http://schemas.openxmlformats.org/officeDocument/2006/relationships/font" Target="fonts/SpectralLight-bold.fntdata"/><Relationship Id="rId12" Type="http://schemas.openxmlformats.org/officeDocument/2006/relationships/slide" Target="slides/slide5.xml"/><Relationship Id="rId56" Type="http://schemas.openxmlformats.org/officeDocument/2006/relationships/font" Target="fonts/SpectralLight-regular.fntdata"/><Relationship Id="rId15" Type="http://schemas.openxmlformats.org/officeDocument/2006/relationships/slide" Target="slides/slide8.xml"/><Relationship Id="rId59" Type="http://schemas.openxmlformats.org/officeDocument/2006/relationships/font" Target="fonts/SpectralLight-boldItalic.fntdata"/><Relationship Id="rId14" Type="http://schemas.openxmlformats.org/officeDocument/2006/relationships/slide" Target="slides/slide7.xml"/><Relationship Id="rId58" Type="http://schemas.openxmlformats.org/officeDocument/2006/relationships/font" Target="fonts/Spectral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13T11:54:06.542">
    <p:pos x="258" y="458"/>
    <p:text>D'autres modèles si vous êtes en phase d'investigation ou que vous avez besoin d'une entrée dans 6 mois : https://docs.google.com/presentation/d/1r_886RDhRzZALFzobBFW7QVk9tuV228mraLR7uU53-U/edit#slide=id.g2ec67f69cad_0_0
La grille de suivi : https://docs.google.com/spreadsheets/d/1zKv4zcgVNYk2J3EGb-RV7CGiUoBgHg_EI8jq7LZ2uZQ/edit?gid=1391689689#gid=1391689689</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19fc1e4be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319fc1e4be5_0_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9fc1e4be5_0_12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9fc1e4be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9fc1e4be5_0_129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9fc1e4be5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9fe028c03_2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204" name="Google Shape;204;g319fe028c03_2_13: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9fc1e4be5_0_139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9fc1e4be5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b4f8b424f_0_2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b4f8b42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9fc1e4be5_0_141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9fc1e4be5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a08006818_0_3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a0800681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9fc1e4be5_0_14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11" name="Google Shape;311;g319fc1e4be5_0_148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50cb1e1e3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321" name="Google Shape;321;g3250cb1e1e3_0_298: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250cb1e1e3_0_14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250cb1e1e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19fc1e4be5_0_3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g319fc1e4be5_0_35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04da7b5bc_0_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04da7b5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9fc1e4be5_0_15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346" name="Google Shape;346;g319fc1e4be5_0_1580: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1b4f8b424f_0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356" name="Google Shape;356;g31b4f8b424f_0_67: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b4f8b424f_0_198: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b4f8b424f_0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p:txBody>
      </p:sp>
      <p:sp>
        <p:nvSpPr>
          <p:cNvPr id="367" name="Google Shape;367;g31b4f8b424f_0_19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b4f8b424f_0_207:notes"/>
          <p:cNvSpPr/>
          <p:nvPr>
            <p:ph idx="2" type="sldImg"/>
          </p:nvPr>
        </p:nvSpPr>
        <p:spPr>
          <a:xfrm>
            <a:off x="960120" y="1143000"/>
            <a:ext cx="49377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b4f8b424f_0_2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Dans un rapport sur la conduite des grands projets numériques de l’Etat (2020), la Cour des Comptes révèle 3 tragédies du mode projet : </a:t>
            </a:r>
            <a:endParaRPr sz="1200"/>
          </a:p>
          <a:p>
            <a:pPr indent="-304800" lvl="0" marL="457200" rtl="0" algn="l">
              <a:spcBef>
                <a:spcPts val="0"/>
              </a:spcBef>
              <a:spcAft>
                <a:spcPts val="0"/>
              </a:spcAft>
              <a:buSzPts val="1200"/>
              <a:buChar char="-"/>
            </a:pPr>
            <a:r>
              <a:rPr b="1" lang="fr" sz="1200"/>
              <a:t>La Tragédie de l’Exécution</a:t>
            </a:r>
            <a:r>
              <a:rPr lang="fr" sz="1200"/>
              <a:t> : ne sortent jamais</a:t>
            </a:r>
            <a:endParaRPr sz="1200"/>
          </a:p>
          <a:p>
            <a:pPr indent="-304800" lvl="0" marL="457200" rtl="0" algn="l">
              <a:spcBef>
                <a:spcPts val="0"/>
              </a:spcBef>
              <a:spcAft>
                <a:spcPts val="0"/>
              </a:spcAft>
              <a:buSzPts val="1200"/>
              <a:buChar char="-"/>
            </a:pPr>
            <a:r>
              <a:rPr b="1" lang="fr" sz="1200">
                <a:solidFill>
                  <a:schemeClr val="dk1"/>
                </a:solidFill>
              </a:rPr>
              <a:t>La Tragédie de </a:t>
            </a:r>
            <a:r>
              <a:rPr b="1" lang="fr" sz="1200"/>
              <a:t>Finalité</a:t>
            </a:r>
            <a:r>
              <a:rPr lang="fr" sz="1200"/>
              <a:t> : peu d’impact car décorrélé de la réalité du terrain. </a:t>
            </a:r>
            <a:endParaRPr sz="1200"/>
          </a:p>
          <a:p>
            <a:pPr indent="-304800" lvl="0" marL="457200" rtl="0" algn="l">
              <a:spcBef>
                <a:spcPts val="0"/>
              </a:spcBef>
              <a:spcAft>
                <a:spcPts val="0"/>
              </a:spcAft>
              <a:buSzPts val="1200"/>
              <a:buChar char="-"/>
            </a:pPr>
            <a:r>
              <a:rPr b="1" lang="fr" sz="1200">
                <a:solidFill>
                  <a:schemeClr val="dk1"/>
                </a:solidFill>
              </a:rPr>
              <a:t>La Tragédie de </a:t>
            </a:r>
            <a:r>
              <a:rPr b="1" lang="fr" sz="1200"/>
              <a:t>Responsabilité </a:t>
            </a:r>
            <a:r>
              <a:rPr lang="fr" sz="1200"/>
              <a:t>: diluée car temporalité trop grandes et fonctionnement en silo des services. Ils ne peuvent pas en tirer des apprentissages car le responsable du projet ne sait pas vraiment ce qu’il se passe dans chaque équipe.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200"/>
          </a:p>
        </p:txBody>
      </p:sp>
      <p:sp>
        <p:nvSpPr>
          <p:cNvPr id="377" name="Google Shape;377;g31b4f8b424f_0_2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04da7b5bc_0_120:notes"/>
          <p:cNvSpPr/>
          <p:nvPr>
            <p:ph idx="2" type="sldImg"/>
          </p:nvPr>
        </p:nvSpPr>
        <p:spPr>
          <a:xfrm>
            <a:off x="1371840" y="685800"/>
            <a:ext cx="41151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04da7b5b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b4f8b424f_0_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dk1"/>
              </a:solidFill>
            </a:endParaRPr>
          </a:p>
        </p:txBody>
      </p:sp>
      <p:sp>
        <p:nvSpPr>
          <p:cNvPr id="404" name="Google Shape;404;g31b4f8b424f_0_103: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50cb1e1e3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420" name="Google Shape;420;g3250cb1e1e3_0_131: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50cb1e1e3_0_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50cb1e1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50cb1e1e3_0_4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250cb1e1e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5ad928433_1_19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8" name="Google Shape;78;gf5ad928433_1_196: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50cb1e1e3_0_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50cb1e1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50cb1e1e3_0_12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50cb1e1e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250cb1e1e3_0_9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250cb1e1e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9fe028c03_2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92" name="Google Shape;92;g319fe028c03_2_22: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9fc1e4be5_0_74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9fc1e4be5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9fc1e4be5_0_11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19fc1e4be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9fc1e4be5_0_1661:notes"/>
          <p:cNvSpPr/>
          <p:nvPr>
            <p:ph idx="2" type="sldImg"/>
          </p:nvPr>
        </p:nvSpPr>
        <p:spPr>
          <a:xfrm>
            <a:off x="1371840" y="685800"/>
            <a:ext cx="41151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9fc1e4be5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50cb1e1e3_0_28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50cb1e1e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50cb1e1e3_0_3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Présentation organisée</a:t>
            </a:r>
            <a:endParaRPr/>
          </a:p>
        </p:txBody>
      </p:sp>
      <p:sp>
        <p:nvSpPr>
          <p:cNvPr id="168" name="Google Shape;168;g3250cb1e1e3_0_307:notes"/>
          <p:cNvSpPr/>
          <p:nvPr>
            <p:ph idx="2" type="sldImg"/>
          </p:nvPr>
        </p:nvSpPr>
        <p:spPr>
          <a:xfrm>
            <a:off x="1371600" y="685800"/>
            <a:ext cx="4114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tête" type="title">
  <p:cSld name="TITLE">
    <p:spTree>
      <p:nvGrpSpPr>
        <p:cNvPr id="11" name="Shape 11"/>
        <p:cNvGrpSpPr/>
        <p:nvPr/>
      </p:nvGrpSpPr>
      <p:grpSpPr>
        <a:xfrm>
          <a:off x="0" y="0"/>
          <a:ext cx="0" cy="0"/>
          <a:chOff x="0" y="0"/>
          <a:chExt cx="0" cy="0"/>
        </a:xfrm>
      </p:grpSpPr>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3" name="Google Shape;13;p2"/>
          <p:cNvSpPr txBox="1"/>
          <p:nvPr>
            <p:ph type="title"/>
          </p:nvPr>
        </p:nvSpPr>
        <p:spPr>
          <a:xfrm>
            <a:off x="491525" y="1031700"/>
            <a:ext cx="8276700" cy="910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None/>
              <a:defRPr b="1"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imple" type="secHead">
  <p:cSld name="SECTION_HEADER">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6" name="Google Shape;16;p3"/>
          <p:cNvSpPr/>
          <p:nvPr/>
        </p:nvSpPr>
        <p:spPr>
          <a:xfrm>
            <a:off x="5425648" y="850750"/>
            <a:ext cx="3435000" cy="4239900"/>
          </a:xfrm>
          <a:prstGeom prst="rect">
            <a:avLst/>
          </a:prstGeom>
          <a:solidFill>
            <a:srgbClr val="F7F7F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2"/>
              </a:solidFill>
              <a:highlight>
                <a:schemeClr val="lt2"/>
              </a:highlight>
            </a:endParaRPr>
          </a:p>
        </p:txBody>
      </p:sp>
      <p:sp>
        <p:nvSpPr>
          <p:cNvPr id="17" name="Google Shape;17;p3"/>
          <p:cNvSpPr/>
          <p:nvPr>
            <p:ph idx="2" type="pic"/>
          </p:nvPr>
        </p:nvSpPr>
        <p:spPr>
          <a:xfrm>
            <a:off x="5942850" y="1299900"/>
            <a:ext cx="2400600" cy="3115200"/>
          </a:xfrm>
          <a:prstGeom prst="rect">
            <a:avLst/>
          </a:prstGeom>
          <a:noFill/>
          <a:ln>
            <a:noFill/>
          </a:ln>
          <a:effectLst>
            <a:outerShdw blurRad="371475" rotWithShape="0" algn="bl" dir="5400000" dist="19050">
              <a:srgbClr val="000000">
                <a:alpha val="66000"/>
              </a:srgbClr>
            </a:outerShdw>
          </a:effectLst>
        </p:spPr>
      </p:sp>
      <p:sp>
        <p:nvSpPr>
          <p:cNvPr id="18" name="Google Shape;18;p3"/>
          <p:cNvSpPr txBox="1"/>
          <p:nvPr>
            <p:ph type="title"/>
          </p:nvPr>
        </p:nvSpPr>
        <p:spPr>
          <a:xfrm>
            <a:off x="321125" y="2111575"/>
            <a:ext cx="4855500" cy="910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None/>
              <a:defRPr b="1" sz="2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3" type="title"/>
          </p:nvPr>
        </p:nvSpPr>
        <p:spPr>
          <a:xfrm>
            <a:off x="321125" y="3144400"/>
            <a:ext cx="4855500" cy="910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1700"/>
              <a:buFont typeface="Spectral Medium"/>
              <a:buNone/>
              <a:defRPr i="1" sz="1700">
                <a:solidFill>
                  <a:schemeClr val="dk1"/>
                </a:solidFill>
                <a:latin typeface="Spectral Medium"/>
                <a:ea typeface="Spectral Medium"/>
                <a:cs typeface="Spectral Medium"/>
                <a:sym typeface="Spectral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he avec en-tête">
  <p:cSld name="CUSTOM_5">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on bleu marine" type="tx">
  <p:cSld name="TITLE_AND_BODY">
    <p:spTree>
      <p:nvGrpSpPr>
        <p:cNvPr id="21" name="Shape 21"/>
        <p:cNvGrpSpPr/>
        <p:nvPr/>
      </p:nvGrpSpPr>
      <p:grpSpPr>
        <a:xfrm>
          <a:off x="0" y="0"/>
          <a:ext cx="0" cy="0"/>
          <a:chOff x="0" y="0"/>
          <a:chExt cx="0" cy="0"/>
        </a:xfrm>
      </p:grpSpPr>
      <p:sp>
        <p:nvSpPr>
          <p:cNvPr id="22" name="Google Shape;22;p5"/>
          <p:cNvSpPr txBox="1"/>
          <p:nvPr>
            <p:ph idx="12" type="sldNum"/>
          </p:nvPr>
        </p:nvSpPr>
        <p:spPr>
          <a:xfrm>
            <a:off x="8472458" y="5181352"/>
            <a:ext cx="548700" cy="4374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3" name="Google Shape;23;p5"/>
          <p:cNvSpPr txBox="1"/>
          <p:nvPr/>
        </p:nvSpPr>
        <p:spPr>
          <a:xfrm>
            <a:off x="0" y="933200"/>
            <a:ext cx="9144000" cy="4040400"/>
          </a:xfrm>
          <a:prstGeom prst="rect">
            <a:avLst/>
          </a:prstGeom>
          <a:solidFill>
            <a:schemeClr val="dk1"/>
          </a:solidFill>
          <a:ln>
            <a:noFill/>
          </a:ln>
        </p:spPr>
        <p:txBody>
          <a:bodyPr anchorCtr="0" anchor="ctr" bIns="27775" lIns="27775" spcFirstLastPara="1" rIns="27775" wrap="square" tIns="27775">
            <a:noAutofit/>
          </a:bodyPr>
          <a:lstStyle/>
          <a:p>
            <a:pPr indent="0" lvl="0" marL="0" marR="0" rtl="0" algn="l">
              <a:lnSpc>
                <a:spcPct val="100000"/>
              </a:lnSpc>
              <a:spcBef>
                <a:spcPts val="400"/>
              </a:spcBef>
              <a:spcAft>
                <a:spcPts val="400"/>
              </a:spcAft>
              <a:buClr>
                <a:schemeClr val="dk1"/>
              </a:buClr>
              <a:buSzPts val="900"/>
              <a:buFont typeface="Arial"/>
              <a:buNone/>
            </a:pPr>
            <a:r>
              <a:t/>
            </a:r>
            <a:endParaRPr i="1" sz="3300">
              <a:solidFill>
                <a:schemeClr val="accent2"/>
              </a:solidFill>
              <a:latin typeface="Spectral Medium"/>
              <a:ea typeface="Spectral Medium"/>
              <a:cs typeface="Spectral Medium"/>
              <a:sym typeface="Spectral Medium"/>
            </a:endParaRPr>
          </a:p>
        </p:txBody>
      </p:sp>
      <p:sp>
        <p:nvSpPr>
          <p:cNvPr id="24" name="Google Shape;24;p5"/>
          <p:cNvSpPr txBox="1"/>
          <p:nvPr>
            <p:ph type="title"/>
          </p:nvPr>
        </p:nvSpPr>
        <p:spPr>
          <a:xfrm>
            <a:off x="1864500" y="2421800"/>
            <a:ext cx="5415000" cy="910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100"/>
              <a:buNone/>
              <a:defRPr b="1" sz="3100">
                <a:solidFill>
                  <a:schemeClr val="lt1"/>
                </a:solidFill>
              </a:defRPr>
            </a:lvl1pPr>
            <a:lvl2pPr lvl="1">
              <a:spcBef>
                <a:spcPts val="0"/>
              </a:spcBef>
              <a:spcAft>
                <a:spcPts val="0"/>
              </a:spcAft>
              <a:buClr>
                <a:schemeClr val="lt1"/>
              </a:buClr>
              <a:buSzPts val="2100"/>
              <a:buNone/>
              <a:defRPr sz="2100">
                <a:solidFill>
                  <a:schemeClr val="lt1"/>
                </a:solidFill>
              </a:defRPr>
            </a:lvl2pPr>
            <a:lvl3pPr lvl="2">
              <a:spcBef>
                <a:spcPts val="0"/>
              </a:spcBef>
              <a:spcAft>
                <a:spcPts val="0"/>
              </a:spcAft>
              <a:buClr>
                <a:schemeClr val="lt1"/>
              </a:buClr>
              <a:buSzPts val="2100"/>
              <a:buNone/>
              <a:defRPr sz="2100">
                <a:solidFill>
                  <a:schemeClr val="lt1"/>
                </a:solidFill>
              </a:defRPr>
            </a:lvl3pPr>
            <a:lvl4pPr lvl="3">
              <a:spcBef>
                <a:spcPts val="0"/>
              </a:spcBef>
              <a:spcAft>
                <a:spcPts val="0"/>
              </a:spcAft>
              <a:buClr>
                <a:schemeClr val="lt1"/>
              </a:buClr>
              <a:buSzPts val="2100"/>
              <a:buNone/>
              <a:defRPr sz="2100">
                <a:solidFill>
                  <a:schemeClr val="lt1"/>
                </a:solidFill>
              </a:defRPr>
            </a:lvl4pPr>
            <a:lvl5pPr lvl="4">
              <a:spcBef>
                <a:spcPts val="0"/>
              </a:spcBef>
              <a:spcAft>
                <a:spcPts val="0"/>
              </a:spcAft>
              <a:buClr>
                <a:schemeClr val="lt1"/>
              </a:buClr>
              <a:buSzPts val="2100"/>
              <a:buNone/>
              <a:defRPr sz="2100">
                <a:solidFill>
                  <a:schemeClr val="lt1"/>
                </a:solidFill>
              </a:defRPr>
            </a:lvl5pPr>
            <a:lvl6pPr lvl="5">
              <a:spcBef>
                <a:spcPts val="0"/>
              </a:spcBef>
              <a:spcAft>
                <a:spcPts val="0"/>
              </a:spcAft>
              <a:buClr>
                <a:schemeClr val="lt1"/>
              </a:buClr>
              <a:buSzPts val="2100"/>
              <a:buNone/>
              <a:defRPr sz="2100">
                <a:solidFill>
                  <a:schemeClr val="lt1"/>
                </a:solidFill>
              </a:defRPr>
            </a:lvl6pPr>
            <a:lvl7pPr lvl="6">
              <a:spcBef>
                <a:spcPts val="0"/>
              </a:spcBef>
              <a:spcAft>
                <a:spcPts val="0"/>
              </a:spcAft>
              <a:buClr>
                <a:schemeClr val="lt1"/>
              </a:buClr>
              <a:buSzPts val="2100"/>
              <a:buNone/>
              <a:defRPr sz="2100">
                <a:solidFill>
                  <a:schemeClr val="lt1"/>
                </a:solidFill>
              </a:defRPr>
            </a:lvl7pPr>
            <a:lvl8pPr lvl="7">
              <a:spcBef>
                <a:spcPts val="0"/>
              </a:spcBef>
              <a:spcAft>
                <a:spcPts val="0"/>
              </a:spcAft>
              <a:buClr>
                <a:schemeClr val="lt1"/>
              </a:buClr>
              <a:buSzPts val="2100"/>
              <a:buNone/>
              <a:defRPr sz="2100">
                <a:solidFill>
                  <a:schemeClr val="lt1"/>
                </a:solidFill>
              </a:defRPr>
            </a:lvl8pPr>
            <a:lvl9pPr lvl="8">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s barre" type="blank">
  <p:cSld name="BLANK">
    <p:spTree>
      <p:nvGrpSpPr>
        <p:cNvPr id="25" name="Shape 25"/>
        <p:cNvGrpSpPr/>
        <p:nvPr/>
      </p:nvGrpSpPr>
      <p:grpSpPr>
        <a:xfrm>
          <a:off x="0" y="0"/>
          <a:ext cx="0" cy="0"/>
          <a:chOff x="0" y="0"/>
          <a:chExt cx="0" cy="0"/>
        </a:xfrm>
      </p:grpSpPr>
      <p:sp>
        <p:nvSpPr>
          <p:cNvPr id="26" name="Google Shape;26;p6"/>
          <p:cNvSpPr/>
          <p:nvPr/>
        </p:nvSpPr>
        <p:spPr>
          <a:xfrm>
            <a:off x="0" y="-50"/>
            <a:ext cx="91440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 name="Google Shape;27;p6"/>
          <p:cNvPicPr preferRelativeResize="0"/>
          <p:nvPr/>
        </p:nvPicPr>
        <p:blipFill>
          <a:blip r:embed="rId2">
            <a:alphaModFix/>
          </a:blip>
          <a:stretch>
            <a:fillRect/>
          </a:stretch>
        </p:blipFill>
        <p:spPr>
          <a:xfrm>
            <a:off x="296156" y="111625"/>
            <a:ext cx="848343" cy="499948"/>
          </a:xfrm>
          <a:prstGeom prst="rect">
            <a:avLst/>
          </a:prstGeom>
          <a:noFill/>
          <a:ln>
            <a:noFill/>
          </a:ln>
        </p:spPr>
      </p:pic>
      <p:sp>
        <p:nvSpPr>
          <p:cNvPr id="28" name="Google Shape;28;p6"/>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p:cSld name="BLANK_1">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296156" y="111625"/>
            <a:ext cx="848343" cy="499948"/>
          </a:xfrm>
          <a:prstGeom prst="rect">
            <a:avLst/>
          </a:prstGeom>
          <a:noFill/>
          <a:ln>
            <a:noFill/>
          </a:ln>
        </p:spPr>
      </p:pic>
      <p:sp>
        <p:nvSpPr>
          <p:cNvPr id="31" name="Google Shape;31;p7"/>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sp>
        <p:nvSpPr>
          <p:cNvPr id="32" name="Google Shape;32;p7"/>
          <p:cNvSpPr/>
          <p:nvPr/>
        </p:nvSpPr>
        <p:spPr>
          <a:xfrm>
            <a:off x="0" y="-50"/>
            <a:ext cx="9144000" cy="571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8"/>
          <p:cNvSpPr txBox="1"/>
          <p:nvPr>
            <p:ph type="title"/>
          </p:nvPr>
        </p:nvSpPr>
        <p:spPr>
          <a:xfrm>
            <a:off x="311700" y="283417"/>
            <a:ext cx="8520600" cy="534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Font typeface="Asap SemiBold"/>
              <a:buChar char="○"/>
              <a:defRPr>
                <a:latin typeface="Asap SemiBold"/>
                <a:ea typeface="Asap SemiBold"/>
                <a:cs typeface="Asap SemiBold"/>
                <a:sym typeface="Asap SemiBold"/>
              </a:defRPr>
            </a:lvl2pPr>
            <a:lvl3pPr lvl="2">
              <a:spcBef>
                <a:spcPts val="0"/>
              </a:spcBef>
              <a:spcAft>
                <a:spcPts val="0"/>
              </a:spcAft>
              <a:buSzPts val="1400"/>
              <a:buFont typeface="Asap SemiBold"/>
              <a:buChar char="■"/>
              <a:defRPr>
                <a:latin typeface="Asap SemiBold"/>
                <a:ea typeface="Asap SemiBold"/>
                <a:cs typeface="Asap SemiBold"/>
                <a:sym typeface="Asap SemiBold"/>
              </a:defRPr>
            </a:lvl3pPr>
            <a:lvl4pPr lvl="3">
              <a:spcBef>
                <a:spcPts val="0"/>
              </a:spcBef>
              <a:spcAft>
                <a:spcPts val="0"/>
              </a:spcAft>
              <a:buSzPts val="1400"/>
              <a:buFont typeface="Asap SemiBold"/>
              <a:buChar char="●"/>
              <a:defRPr>
                <a:latin typeface="Asap SemiBold"/>
                <a:ea typeface="Asap SemiBold"/>
                <a:cs typeface="Asap SemiBold"/>
                <a:sym typeface="Asap SemiBold"/>
              </a:defRPr>
            </a:lvl4pPr>
            <a:lvl5pPr lvl="4">
              <a:spcBef>
                <a:spcPts val="0"/>
              </a:spcBef>
              <a:spcAft>
                <a:spcPts val="0"/>
              </a:spcAft>
              <a:buSzPts val="1400"/>
              <a:buFont typeface="Asap SemiBold"/>
              <a:buChar char="○"/>
              <a:defRPr>
                <a:latin typeface="Asap SemiBold"/>
                <a:ea typeface="Asap SemiBold"/>
                <a:cs typeface="Asap SemiBold"/>
                <a:sym typeface="Asap SemiBold"/>
              </a:defRPr>
            </a:lvl5pPr>
            <a:lvl6pPr lvl="5">
              <a:spcBef>
                <a:spcPts val="0"/>
              </a:spcBef>
              <a:spcAft>
                <a:spcPts val="0"/>
              </a:spcAft>
              <a:buSzPts val="1400"/>
              <a:buFont typeface="Asap SemiBold"/>
              <a:buChar char="■"/>
              <a:defRPr>
                <a:latin typeface="Asap SemiBold"/>
                <a:ea typeface="Asap SemiBold"/>
                <a:cs typeface="Asap SemiBold"/>
                <a:sym typeface="Asap SemiBold"/>
              </a:defRPr>
            </a:lvl6pPr>
            <a:lvl7pPr lvl="6">
              <a:spcBef>
                <a:spcPts val="0"/>
              </a:spcBef>
              <a:spcAft>
                <a:spcPts val="0"/>
              </a:spcAft>
              <a:buSzPts val="1400"/>
              <a:buFont typeface="Asap SemiBold"/>
              <a:buChar char="●"/>
              <a:defRPr>
                <a:latin typeface="Asap SemiBold"/>
                <a:ea typeface="Asap SemiBold"/>
                <a:cs typeface="Asap SemiBold"/>
                <a:sym typeface="Asap SemiBold"/>
              </a:defRPr>
            </a:lvl7pPr>
            <a:lvl8pPr lvl="7">
              <a:spcBef>
                <a:spcPts val="0"/>
              </a:spcBef>
              <a:spcAft>
                <a:spcPts val="0"/>
              </a:spcAft>
              <a:buSzPts val="1400"/>
              <a:buFont typeface="Asap SemiBold"/>
              <a:buChar char="○"/>
              <a:defRPr>
                <a:latin typeface="Asap SemiBold"/>
                <a:ea typeface="Asap SemiBold"/>
                <a:cs typeface="Asap SemiBold"/>
                <a:sym typeface="Asap SemiBold"/>
              </a:defRPr>
            </a:lvl8pPr>
            <a:lvl9pPr lvl="8">
              <a:spcBef>
                <a:spcPts val="0"/>
              </a:spcBef>
              <a:spcAft>
                <a:spcPts val="0"/>
              </a:spcAft>
              <a:buSzPts val="1400"/>
              <a:buFont typeface="Asap SemiBold"/>
              <a:buChar char="■"/>
              <a:defRPr>
                <a:latin typeface="Asap SemiBold"/>
                <a:ea typeface="Asap SemiBold"/>
                <a:cs typeface="Asap SemiBold"/>
                <a:sym typeface="Asap SemiBold"/>
              </a:defRPr>
            </a:lvl9pPr>
          </a:lstStyle>
          <a:p/>
        </p:txBody>
      </p:sp>
      <p:sp>
        <p:nvSpPr>
          <p:cNvPr id="35" name="Google Shape;35;p8"/>
          <p:cNvSpPr txBox="1"/>
          <p:nvPr>
            <p:ph idx="1" type="body"/>
          </p:nvPr>
        </p:nvSpPr>
        <p:spPr>
          <a:xfrm>
            <a:off x="311700" y="1280528"/>
            <a:ext cx="3999900" cy="37959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8"/>
          <p:cNvSpPr txBox="1"/>
          <p:nvPr>
            <p:ph idx="2" type="body"/>
          </p:nvPr>
        </p:nvSpPr>
        <p:spPr>
          <a:xfrm>
            <a:off x="4832400" y="1280528"/>
            <a:ext cx="3999900" cy="37959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cxnSp>
        <p:nvCxnSpPr>
          <p:cNvPr id="7" name="Google Shape;7;p1"/>
          <p:cNvCxnSpPr/>
          <p:nvPr/>
        </p:nvCxnSpPr>
        <p:spPr>
          <a:xfrm>
            <a:off x="276788" y="5280458"/>
            <a:ext cx="8591700" cy="0"/>
          </a:xfrm>
          <a:prstGeom prst="straightConnector1">
            <a:avLst/>
          </a:prstGeom>
          <a:noFill/>
          <a:ln cap="flat" cmpd="sng" w="9525">
            <a:solidFill>
              <a:srgbClr val="262626"/>
            </a:solidFill>
            <a:prstDash val="solid"/>
            <a:round/>
            <a:headEnd len="med" w="med" type="none"/>
            <a:tailEnd len="med" w="med" type="none"/>
          </a:ln>
        </p:spPr>
      </p:cxnSp>
      <p:sp>
        <p:nvSpPr>
          <p:cNvPr id="8" name="Google Shape;8;p1"/>
          <p:cNvSpPr/>
          <p:nvPr/>
        </p:nvSpPr>
        <p:spPr>
          <a:xfrm>
            <a:off x="11531" y="0"/>
            <a:ext cx="9144000" cy="768900"/>
          </a:xfrm>
          <a:prstGeom prst="rect">
            <a:avLst/>
          </a:prstGeom>
          <a:solidFill>
            <a:schemeClr val="lt1"/>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a:p>
        </p:txBody>
      </p:sp>
      <p:sp>
        <p:nvSpPr>
          <p:cNvPr id="9" name="Google Shape;9;p1"/>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0" name="Google Shape;10;p1"/>
          <p:cNvPicPr preferRelativeResize="0"/>
          <p:nvPr/>
        </p:nvPicPr>
        <p:blipFill>
          <a:blip r:embed="rId1">
            <a:alphaModFix/>
          </a:blip>
          <a:stretch>
            <a:fillRect/>
          </a:stretch>
        </p:blipFill>
        <p:spPr>
          <a:xfrm>
            <a:off x="296156" y="111625"/>
            <a:ext cx="848343" cy="4999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7.png"/><Relationship Id="rId10" Type="http://schemas.openxmlformats.org/officeDocument/2006/relationships/image" Target="../media/image54.png"/><Relationship Id="rId9"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4.png"/><Relationship Id="rId11" Type="http://schemas.openxmlformats.org/officeDocument/2006/relationships/image" Target="../media/image32.png"/><Relationship Id="rId10" Type="http://schemas.openxmlformats.org/officeDocument/2006/relationships/image" Target="../media/image28.png"/><Relationship Id="rId9"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2.png"/><Relationship Id="rId13" Type="http://schemas.openxmlformats.org/officeDocument/2006/relationships/image" Target="../media/image51.png"/><Relationship Id="rId12"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5.png"/><Relationship Id="rId9" Type="http://schemas.openxmlformats.org/officeDocument/2006/relationships/image" Target="../media/image38.png"/><Relationship Id="rId15" Type="http://schemas.openxmlformats.org/officeDocument/2006/relationships/image" Target="../media/image49.png"/><Relationship Id="rId14" Type="http://schemas.openxmlformats.org/officeDocument/2006/relationships/image" Target="../media/image44.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8.png"/></Relationships>
</file>

<file path=ppt/slides/_rels/slide32.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52.png"/><Relationship Id="rId9"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1.png"/><Relationship Id="rId7" Type="http://schemas.openxmlformats.org/officeDocument/2006/relationships/image" Target="../media/image53.png"/><Relationship Id="rId8"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drive.google.com/drive/u/0/folders/1yTMPNOewb8qHFF3Q9uFhE242No6aRYE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9"/>
          <p:cNvSpPr txBox="1"/>
          <p:nvPr/>
        </p:nvSpPr>
        <p:spPr>
          <a:xfrm>
            <a:off x="-100834" y="8204482"/>
            <a:ext cx="2741100" cy="768600"/>
          </a:xfrm>
          <a:prstGeom prst="rect">
            <a:avLst/>
          </a:prstGeom>
          <a:noFill/>
          <a:ln>
            <a:noFill/>
          </a:ln>
        </p:spPr>
        <p:txBody>
          <a:bodyPr anchorCtr="0" anchor="ctr" bIns="26800" lIns="26800" spcFirstLastPara="1" rIns="26800" wrap="square" tIns="26800">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42" name="Google Shape;42;p9"/>
          <p:cNvSpPr txBox="1"/>
          <p:nvPr/>
        </p:nvSpPr>
        <p:spPr>
          <a:xfrm>
            <a:off x="321125" y="2060538"/>
            <a:ext cx="5658000" cy="1241400"/>
          </a:xfrm>
          <a:prstGeom prst="rect">
            <a:avLst/>
          </a:prstGeom>
          <a:noFill/>
          <a:ln>
            <a:noFill/>
          </a:ln>
        </p:spPr>
        <p:txBody>
          <a:bodyPr anchorCtr="0" anchor="t" bIns="26800" lIns="26800" spcFirstLastPara="1" rIns="26800" wrap="square" tIns="26800">
            <a:noAutofit/>
          </a:bodyPr>
          <a:lstStyle/>
          <a:p>
            <a:pPr indent="0" lvl="0" marL="0" marR="0" rtl="0" algn="l">
              <a:lnSpc>
                <a:spcPct val="115000"/>
              </a:lnSpc>
              <a:spcBef>
                <a:spcPts val="400"/>
              </a:spcBef>
              <a:spcAft>
                <a:spcPts val="0"/>
              </a:spcAft>
              <a:buClr>
                <a:srgbClr val="004C7F"/>
              </a:buClr>
              <a:buSzPts val="2300"/>
              <a:buFont typeface="Helvetica Neue"/>
              <a:buNone/>
            </a:pPr>
            <a:r>
              <a:rPr b="1" lang="fr" sz="3000">
                <a:solidFill>
                  <a:schemeClr val="dk1"/>
                </a:solidFill>
              </a:rPr>
              <a:t>Mon produit</a:t>
            </a:r>
            <a:endParaRPr b="1" sz="3000">
              <a:solidFill>
                <a:schemeClr val="dk1"/>
              </a:solidFill>
            </a:endParaRPr>
          </a:p>
          <a:p>
            <a:pPr indent="0" lvl="0" marL="0" rtl="0" algn="l">
              <a:spcBef>
                <a:spcPts val="400"/>
              </a:spcBef>
              <a:spcAft>
                <a:spcPts val="0"/>
              </a:spcAft>
              <a:buClr>
                <a:schemeClr val="dk1"/>
              </a:buClr>
              <a:buSzPts val="1100"/>
              <a:buFont typeface="Arial"/>
              <a:buNone/>
            </a:pPr>
            <a:r>
              <a:rPr i="1" lang="fr" sz="2000">
                <a:solidFill>
                  <a:srgbClr val="0B139E"/>
                </a:solidFill>
                <a:latin typeface="Spectral"/>
                <a:ea typeface="Spectral"/>
                <a:cs typeface="Spectral"/>
                <a:sym typeface="Spectral"/>
              </a:rPr>
              <a:t>Comité d’investissement </a:t>
            </a:r>
            <a:endParaRPr i="1" sz="2000">
              <a:solidFill>
                <a:srgbClr val="0B139E"/>
              </a:solidFill>
              <a:latin typeface="Spectral"/>
              <a:ea typeface="Spectral"/>
              <a:cs typeface="Spectral"/>
              <a:sym typeface="Spectral"/>
            </a:endParaRPr>
          </a:p>
          <a:p>
            <a:pPr indent="0" lvl="0" marL="0" rtl="0" algn="l">
              <a:spcBef>
                <a:spcPts val="500"/>
              </a:spcBef>
              <a:spcAft>
                <a:spcPts val="0"/>
              </a:spcAft>
              <a:buClr>
                <a:schemeClr val="dk1"/>
              </a:buClr>
              <a:buSzPts val="1100"/>
              <a:buFont typeface="Arial"/>
              <a:buNone/>
            </a:pPr>
            <a:r>
              <a:t/>
            </a:r>
            <a:endParaRPr i="1" sz="2000">
              <a:solidFill>
                <a:srgbClr val="0B139E"/>
              </a:solidFill>
              <a:latin typeface="Spectral"/>
              <a:ea typeface="Spectral"/>
              <a:cs typeface="Spectral"/>
              <a:sym typeface="Spectral"/>
            </a:endParaRPr>
          </a:p>
          <a:p>
            <a:pPr indent="0" lvl="0" marL="0" marR="0" rtl="0" algn="l">
              <a:lnSpc>
                <a:spcPct val="100000"/>
              </a:lnSpc>
              <a:spcBef>
                <a:spcPts val="500"/>
              </a:spcBef>
              <a:spcAft>
                <a:spcPts val="0"/>
              </a:spcAft>
              <a:buClr>
                <a:srgbClr val="004C7F"/>
              </a:buClr>
              <a:buSzPts val="2300"/>
              <a:buFont typeface="Helvetica Neue"/>
              <a:buNone/>
            </a:pPr>
            <a:r>
              <a:t/>
            </a:r>
            <a:endParaRPr b="1" sz="3000">
              <a:solidFill>
                <a:schemeClr val="dk1"/>
              </a:solidFill>
            </a:endParaRPr>
          </a:p>
          <a:p>
            <a:pPr indent="0" lvl="0" marL="0" marR="0" rtl="0" algn="l">
              <a:lnSpc>
                <a:spcPct val="100000"/>
              </a:lnSpc>
              <a:spcBef>
                <a:spcPts val="400"/>
              </a:spcBef>
              <a:spcAft>
                <a:spcPts val="400"/>
              </a:spcAft>
              <a:buClr>
                <a:srgbClr val="004C7F"/>
              </a:buClr>
              <a:buSzPts val="2300"/>
              <a:buFont typeface="Helvetica Neue"/>
              <a:buNone/>
            </a:pPr>
            <a:r>
              <a:t/>
            </a:r>
            <a:endParaRPr b="1" sz="3000">
              <a:solidFill>
                <a:schemeClr val="dk1"/>
              </a:solidFill>
            </a:endParaRPr>
          </a:p>
        </p:txBody>
      </p:sp>
      <p:sp>
        <p:nvSpPr>
          <p:cNvPr id="43" name="Google Shape;43;p9"/>
          <p:cNvSpPr/>
          <p:nvPr/>
        </p:nvSpPr>
        <p:spPr>
          <a:xfrm>
            <a:off x="5425648" y="850750"/>
            <a:ext cx="3435000" cy="4239900"/>
          </a:xfrm>
          <a:prstGeom prst="rect">
            <a:avLst/>
          </a:prstGeom>
          <a:solidFill>
            <a:srgbClr val="F7F7F7"/>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2"/>
              </a:solidFill>
              <a:highlight>
                <a:schemeClr val="lt2"/>
              </a:highlight>
            </a:endParaRPr>
          </a:p>
        </p:txBody>
      </p:sp>
      <p:cxnSp>
        <p:nvCxnSpPr>
          <p:cNvPr id="44" name="Google Shape;44;p9"/>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pic>
        <p:nvPicPr>
          <p:cNvPr id="45" name="Google Shape;45;p9"/>
          <p:cNvPicPr preferRelativeResize="0"/>
          <p:nvPr/>
        </p:nvPicPr>
        <p:blipFill rotWithShape="1">
          <a:blip r:embed="rId3">
            <a:alphaModFix/>
          </a:blip>
          <a:srcRect b="0" l="0" r="0" t="9909"/>
          <a:stretch/>
        </p:blipFill>
        <p:spPr>
          <a:xfrm>
            <a:off x="5943151" y="1313775"/>
            <a:ext cx="2400000" cy="3082750"/>
          </a:xfrm>
          <a:prstGeom prst="rect">
            <a:avLst/>
          </a:prstGeom>
          <a:noFill/>
          <a:ln>
            <a:noFill/>
          </a:ln>
          <a:effectLst>
            <a:outerShdw blurRad="371475" rotWithShape="0" algn="bl" dir="5400000" dist="19050">
              <a:srgbClr val="000000">
                <a:alpha val="66000"/>
              </a:srgbClr>
            </a:outerShdw>
          </a:effectLst>
        </p:spPr>
      </p:pic>
      <p:sp>
        <p:nvSpPr>
          <p:cNvPr id="46" name="Google Shape;46;p9"/>
          <p:cNvSpPr/>
          <p:nvPr/>
        </p:nvSpPr>
        <p:spPr>
          <a:xfrm>
            <a:off x="11531" y="0"/>
            <a:ext cx="9144000" cy="768900"/>
          </a:xfrm>
          <a:prstGeom prst="rect">
            <a:avLst/>
          </a:prstGeom>
          <a:solidFill>
            <a:schemeClr val="lt1"/>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a:p>
        </p:txBody>
      </p:sp>
      <p:sp>
        <p:nvSpPr>
          <p:cNvPr id="47" name="Google Shape;47;p9"/>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48" name="Google Shape;48;p9"/>
          <p:cNvPicPr preferRelativeResize="0"/>
          <p:nvPr/>
        </p:nvPicPr>
        <p:blipFill>
          <a:blip r:embed="rId4">
            <a:alphaModFix/>
          </a:blip>
          <a:stretch>
            <a:fillRect/>
          </a:stretch>
        </p:blipFill>
        <p:spPr>
          <a:xfrm>
            <a:off x="296156" y="111625"/>
            <a:ext cx="848343" cy="4999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81" name="Google Shape;181;p18"/>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182" name="Google Shape;182;p18"/>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Nos impacts chiffrés ces 6 derniers mois</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183" name="Google Shape;183;p18"/>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184" name="Google Shape;184;p18"/>
          <p:cNvSpPr txBox="1"/>
          <p:nvPr/>
        </p:nvSpPr>
        <p:spPr>
          <a:xfrm>
            <a:off x="3272200" y="1984475"/>
            <a:ext cx="2490900" cy="109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900">
                <a:solidFill>
                  <a:schemeClr val="accent1"/>
                </a:solidFill>
                <a:latin typeface="Source Sans Pro"/>
                <a:ea typeface="Source Sans Pro"/>
                <a:cs typeface="Source Sans Pro"/>
                <a:sym typeface="Source Sans Pro"/>
              </a:rPr>
              <a:t>32%</a:t>
            </a:r>
            <a:endParaRPr b="1" sz="2900">
              <a:solidFill>
                <a:schemeClr val="accent1"/>
              </a:solidFill>
              <a:latin typeface="Source Sans Pro"/>
              <a:ea typeface="Source Sans Pro"/>
              <a:cs typeface="Source Sans Pro"/>
              <a:sym typeface="Source Sans Pro"/>
            </a:endParaRPr>
          </a:p>
          <a:p>
            <a:pPr indent="0" lvl="0" marL="0" rtl="0" algn="ctr">
              <a:lnSpc>
                <a:spcPct val="80000"/>
              </a:lnSpc>
              <a:spcBef>
                <a:spcPts val="0"/>
              </a:spcBef>
              <a:spcAft>
                <a:spcPts val="0"/>
              </a:spcAft>
              <a:buNone/>
            </a:pPr>
            <a:r>
              <a:rPr lang="fr" sz="1900">
                <a:solidFill>
                  <a:schemeClr val="accent1"/>
                </a:solidFill>
                <a:latin typeface="Source Sans Pro"/>
                <a:ea typeface="Source Sans Pro"/>
                <a:cs typeface="Source Sans Pro"/>
                <a:sym typeface="Source Sans Pro"/>
              </a:rPr>
              <a:t>de baisse de l’absentéisme</a:t>
            </a:r>
            <a:endParaRPr sz="1900">
              <a:solidFill>
                <a:schemeClr val="accent1"/>
              </a:solidFill>
              <a:latin typeface="Source Sans Pro"/>
              <a:ea typeface="Source Sans Pro"/>
              <a:cs typeface="Source Sans Pro"/>
              <a:sym typeface="Source Sans Pro"/>
            </a:endParaRPr>
          </a:p>
        </p:txBody>
      </p:sp>
      <p:sp>
        <p:nvSpPr>
          <p:cNvPr id="185" name="Google Shape;185;p18"/>
          <p:cNvSpPr/>
          <p:nvPr/>
        </p:nvSpPr>
        <p:spPr>
          <a:xfrm>
            <a:off x="3909100" y="3220532"/>
            <a:ext cx="1217100" cy="11937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4300">
                <a:solidFill>
                  <a:schemeClr val="dk1"/>
                </a:solidFill>
              </a:rPr>
              <a:t>📉</a:t>
            </a:r>
            <a:endParaRPr b="1" sz="6900">
              <a:solidFill>
                <a:srgbClr val="000091"/>
              </a:solidFill>
              <a:latin typeface="Roboto"/>
              <a:ea typeface="Roboto"/>
              <a:cs typeface="Roboto"/>
              <a:sym typeface="Roboto"/>
            </a:endParaRPr>
          </a:p>
        </p:txBody>
      </p:sp>
      <p:sp>
        <p:nvSpPr>
          <p:cNvPr id="186" name="Google Shape;186;p18"/>
          <p:cNvSpPr txBox="1"/>
          <p:nvPr/>
        </p:nvSpPr>
        <p:spPr>
          <a:xfrm>
            <a:off x="573225" y="2007425"/>
            <a:ext cx="2490900" cy="109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2900">
                <a:solidFill>
                  <a:schemeClr val="accent1"/>
                </a:solidFill>
                <a:latin typeface="Source Sans Pro"/>
                <a:ea typeface="Source Sans Pro"/>
                <a:cs typeface="Source Sans Pro"/>
                <a:sym typeface="Source Sans Pro"/>
              </a:rPr>
              <a:t>2 246</a:t>
            </a:r>
            <a:endParaRPr b="1" sz="3500">
              <a:solidFill>
                <a:schemeClr val="accent1"/>
              </a:solidFill>
              <a:latin typeface="Source Sans Pro"/>
              <a:ea typeface="Source Sans Pro"/>
              <a:cs typeface="Source Sans Pro"/>
              <a:sym typeface="Source Sans Pro"/>
            </a:endParaRPr>
          </a:p>
          <a:p>
            <a:pPr indent="0" lvl="0" marL="0" rtl="0" algn="ctr">
              <a:lnSpc>
                <a:spcPct val="80000"/>
              </a:lnSpc>
              <a:spcBef>
                <a:spcPts val="0"/>
              </a:spcBef>
              <a:spcAft>
                <a:spcPts val="0"/>
              </a:spcAft>
              <a:buNone/>
            </a:pPr>
            <a:r>
              <a:rPr lang="fr" sz="1900">
                <a:solidFill>
                  <a:schemeClr val="accent1"/>
                </a:solidFill>
                <a:latin typeface="Source Sans Pro"/>
                <a:ea typeface="Source Sans Pro"/>
                <a:cs typeface="Source Sans Pro"/>
                <a:sym typeface="Source Sans Pro"/>
              </a:rPr>
              <a:t>rendez-vous </a:t>
            </a:r>
            <a:endParaRPr sz="1900">
              <a:solidFill>
                <a:schemeClr val="accent1"/>
              </a:solidFill>
              <a:latin typeface="Source Sans Pro"/>
              <a:ea typeface="Source Sans Pro"/>
              <a:cs typeface="Source Sans Pro"/>
              <a:sym typeface="Source Sans Pro"/>
            </a:endParaRPr>
          </a:p>
          <a:p>
            <a:pPr indent="0" lvl="0" marL="0" rtl="0" algn="ctr">
              <a:lnSpc>
                <a:spcPct val="80000"/>
              </a:lnSpc>
              <a:spcBef>
                <a:spcPts val="0"/>
              </a:spcBef>
              <a:spcAft>
                <a:spcPts val="0"/>
              </a:spcAft>
              <a:buNone/>
            </a:pPr>
            <a:r>
              <a:rPr lang="fr" sz="1900">
                <a:solidFill>
                  <a:schemeClr val="accent1"/>
                </a:solidFill>
                <a:latin typeface="Source Sans Pro"/>
                <a:ea typeface="Source Sans Pro"/>
                <a:cs typeface="Source Sans Pro"/>
                <a:sym typeface="Source Sans Pro"/>
              </a:rPr>
              <a:t>rappelés </a:t>
            </a:r>
            <a:endParaRPr sz="1900">
              <a:solidFill>
                <a:schemeClr val="accent1"/>
              </a:solidFill>
              <a:latin typeface="Source Sans Pro"/>
              <a:ea typeface="Source Sans Pro"/>
              <a:cs typeface="Source Sans Pro"/>
              <a:sym typeface="Source Sans Pro"/>
            </a:endParaRPr>
          </a:p>
        </p:txBody>
      </p:sp>
      <p:sp>
        <p:nvSpPr>
          <p:cNvPr id="187" name="Google Shape;187;p18"/>
          <p:cNvSpPr txBox="1"/>
          <p:nvPr/>
        </p:nvSpPr>
        <p:spPr>
          <a:xfrm>
            <a:off x="5912250" y="2007425"/>
            <a:ext cx="2490900" cy="86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900">
                <a:solidFill>
                  <a:schemeClr val="accent1"/>
                </a:solidFill>
                <a:latin typeface="Source Sans Pro"/>
                <a:ea typeface="Source Sans Pro"/>
                <a:cs typeface="Source Sans Pro"/>
                <a:sym typeface="Source Sans Pro"/>
              </a:rPr>
              <a:t>1001 </a:t>
            </a:r>
            <a:endParaRPr b="1" sz="2900">
              <a:solidFill>
                <a:schemeClr val="accent1"/>
              </a:solidFill>
              <a:latin typeface="Source Sans Pro"/>
              <a:ea typeface="Source Sans Pro"/>
              <a:cs typeface="Source Sans Pro"/>
              <a:sym typeface="Source Sans Pro"/>
            </a:endParaRPr>
          </a:p>
          <a:p>
            <a:pPr indent="0" lvl="0" marL="0" rtl="0" algn="ctr">
              <a:lnSpc>
                <a:spcPct val="80000"/>
              </a:lnSpc>
              <a:spcBef>
                <a:spcPts val="0"/>
              </a:spcBef>
              <a:spcAft>
                <a:spcPts val="0"/>
              </a:spcAft>
              <a:buNone/>
            </a:pPr>
            <a:r>
              <a:rPr lang="fr" sz="1900">
                <a:solidFill>
                  <a:schemeClr val="accent1"/>
                </a:solidFill>
                <a:latin typeface="Source Sans Pro"/>
                <a:ea typeface="Source Sans Pro"/>
                <a:cs typeface="Source Sans Pro"/>
                <a:sym typeface="Source Sans Pro"/>
              </a:rPr>
              <a:t>usagers</a:t>
            </a:r>
            <a:endParaRPr sz="1900">
              <a:solidFill>
                <a:schemeClr val="accent1"/>
              </a:solidFill>
              <a:latin typeface="Source Sans Pro"/>
              <a:ea typeface="Source Sans Pro"/>
              <a:cs typeface="Source Sans Pro"/>
              <a:sym typeface="Source Sans Pro"/>
            </a:endParaRPr>
          </a:p>
        </p:txBody>
      </p:sp>
      <p:sp>
        <p:nvSpPr>
          <p:cNvPr id="188" name="Google Shape;188;p18"/>
          <p:cNvSpPr/>
          <p:nvPr/>
        </p:nvSpPr>
        <p:spPr>
          <a:xfrm>
            <a:off x="6549100" y="3183975"/>
            <a:ext cx="1217100" cy="11937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4300">
                <a:solidFill>
                  <a:schemeClr val="dk1"/>
                </a:solidFill>
              </a:rPr>
              <a:t>🧑</a:t>
            </a:r>
            <a:endParaRPr b="1" sz="6900">
              <a:solidFill>
                <a:srgbClr val="000091"/>
              </a:solidFill>
              <a:latin typeface="Roboto"/>
              <a:ea typeface="Roboto"/>
              <a:cs typeface="Roboto"/>
              <a:sym typeface="Roboto"/>
            </a:endParaRPr>
          </a:p>
        </p:txBody>
      </p:sp>
      <p:sp>
        <p:nvSpPr>
          <p:cNvPr id="189" name="Google Shape;189;p18"/>
          <p:cNvSpPr/>
          <p:nvPr/>
        </p:nvSpPr>
        <p:spPr>
          <a:xfrm>
            <a:off x="1210175" y="3205338"/>
            <a:ext cx="1217100" cy="11937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4300">
                <a:solidFill>
                  <a:schemeClr val="dk1"/>
                </a:solidFill>
              </a:rPr>
              <a:t>📅</a:t>
            </a:r>
            <a:endParaRPr b="1" sz="6900">
              <a:solidFill>
                <a:srgbClr val="00009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9"/>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95" name="Google Shape;195;p19"/>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196" name="Google Shape;196;p19"/>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Les avis de nos utilisateurs</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197" name="Google Shape;197;p19"/>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198" name="Google Shape;198;p19"/>
          <p:cNvSpPr txBox="1"/>
          <p:nvPr/>
        </p:nvSpPr>
        <p:spPr>
          <a:xfrm>
            <a:off x="491525" y="2454858"/>
            <a:ext cx="70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latin typeface="Spectral Medium"/>
                <a:ea typeface="Spectral Medium"/>
                <a:cs typeface="Spectral Medium"/>
                <a:sym typeface="Spectral Medium"/>
              </a:rPr>
              <a:t>“Certains usagers viennent en présentant le rappel de SMS sur leur téléphone, ils n’ont pas reçu la convocation papier”</a:t>
            </a:r>
            <a:endParaRPr i="1" sz="300">
              <a:solidFill>
                <a:srgbClr val="999999"/>
              </a:solidFill>
              <a:latin typeface="Spectral Medium"/>
              <a:ea typeface="Spectral Medium"/>
              <a:cs typeface="Spectral Medium"/>
              <a:sym typeface="Spectral Medium"/>
            </a:endParaRPr>
          </a:p>
        </p:txBody>
      </p:sp>
      <p:sp>
        <p:nvSpPr>
          <p:cNvPr id="199" name="Google Shape;199;p19"/>
          <p:cNvSpPr txBox="1"/>
          <p:nvPr/>
        </p:nvSpPr>
        <p:spPr>
          <a:xfrm>
            <a:off x="566596" y="4102100"/>
            <a:ext cx="7055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
                <a:latin typeface="Spectral Medium"/>
                <a:ea typeface="Spectral Medium"/>
                <a:cs typeface="Spectral Medium"/>
                <a:sym typeface="Spectral Medium"/>
              </a:rPr>
              <a:t>“C’est suffisamment simple pour qu’on n’ait pas besoin de lire la doc” </a:t>
            </a:r>
            <a:endParaRPr i="1">
              <a:latin typeface="Spectral Medium"/>
              <a:ea typeface="Spectral Medium"/>
              <a:cs typeface="Spectral Medium"/>
              <a:sym typeface="Spectral Medium"/>
            </a:endParaRPr>
          </a:p>
          <a:p>
            <a:pPr indent="0" lvl="0" marL="0" rtl="0" algn="l">
              <a:spcBef>
                <a:spcPts val="0"/>
              </a:spcBef>
              <a:spcAft>
                <a:spcPts val="0"/>
              </a:spcAft>
              <a:buNone/>
            </a:pPr>
            <a:r>
              <a:t/>
            </a:r>
            <a:endParaRPr sz="300">
              <a:solidFill>
                <a:srgbClr val="999999"/>
              </a:solidFill>
              <a:latin typeface="Source Sans Pro"/>
              <a:ea typeface="Source Sans Pro"/>
              <a:cs typeface="Source Sans Pro"/>
              <a:sym typeface="Source Sans Pro"/>
            </a:endParaRPr>
          </a:p>
        </p:txBody>
      </p:sp>
      <p:sp>
        <p:nvSpPr>
          <p:cNvPr id="200" name="Google Shape;200;p19"/>
          <p:cNvSpPr txBox="1"/>
          <p:nvPr/>
        </p:nvSpPr>
        <p:spPr>
          <a:xfrm>
            <a:off x="566596" y="1739700"/>
            <a:ext cx="7055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Sans Pro"/>
                <a:ea typeface="Source Sans Pro"/>
                <a:cs typeface="Source Sans Pro"/>
                <a:sym typeface="Source Sans Pro"/>
              </a:rPr>
              <a:t>“</a:t>
            </a:r>
            <a:r>
              <a:rPr b="1" lang="fr">
                <a:latin typeface="Source Sans Pro"/>
                <a:ea typeface="Source Sans Pro"/>
                <a:cs typeface="Source Sans Pro"/>
                <a:sym typeface="Source Sans Pro"/>
              </a:rPr>
              <a:t>Si j’avais reçu un SMS</a:t>
            </a:r>
            <a:r>
              <a:rPr lang="fr">
                <a:latin typeface="Source Sans Pro"/>
                <a:ea typeface="Source Sans Pro"/>
                <a:cs typeface="Source Sans Pro"/>
                <a:sym typeface="Source Sans Pro"/>
              </a:rPr>
              <a:t> alors même que je n’ai pas reçu de convocation, je serais bien évidemment venu”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300">
              <a:solidFill>
                <a:srgbClr val="999999"/>
              </a:solidFill>
              <a:latin typeface="Source Sans Pro"/>
              <a:ea typeface="Source Sans Pro"/>
              <a:cs typeface="Source Sans Pro"/>
              <a:sym typeface="Source Sans Pro"/>
            </a:endParaRPr>
          </a:p>
        </p:txBody>
      </p:sp>
      <p:sp>
        <p:nvSpPr>
          <p:cNvPr id="201" name="Google Shape;201;p19"/>
          <p:cNvSpPr txBox="1"/>
          <p:nvPr/>
        </p:nvSpPr>
        <p:spPr>
          <a:xfrm>
            <a:off x="566596" y="3255367"/>
            <a:ext cx="7055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Source Sans Pro"/>
                <a:ea typeface="Source Sans Pro"/>
                <a:cs typeface="Source Sans Pro"/>
                <a:sym typeface="Source Sans Pro"/>
              </a:rPr>
              <a:t>“</a:t>
            </a:r>
            <a:r>
              <a:rPr b="1" lang="fr">
                <a:latin typeface="Source Sans Pro"/>
                <a:ea typeface="Source Sans Pro"/>
                <a:cs typeface="Source Sans Pro"/>
                <a:sym typeface="Source Sans Pro"/>
              </a:rPr>
              <a:t>Vous pouvez compter sur la participation des mamans</a:t>
            </a:r>
            <a:r>
              <a:rPr lang="fr">
                <a:latin typeface="Source Sans Pro"/>
                <a:ea typeface="Source Sans Pro"/>
                <a:cs typeface="Source Sans Pro"/>
                <a:sym typeface="Source Sans Pro"/>
              </a:rPr>
              <a:t> pour rédiger avec vous les pages d’information”</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300">
              <a:solidFill>
                <a:srgbClr val="999999"/>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0"/>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207" name="Google Shape;207;p20"/>
          <p:cNvSpPr txBox="1"/>
          <p:nvPr/>
        </p:nvSpPr>
        <p:spPr>
          <a:xfrm>
            <a:off x="276800" y="933200"/>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0"/>
              </a:spcAft>
              <a:buClr>
                <a:schemeClr val="dk1"/>
              </a:buClr>
              <a:buSzPts val="900"/>
              <a:buFont typeface="Arial"/>
              <a:buNone/>
            </a:pPr>
            <a:r>
              <a:rPr b="1" lang="fr" sz="3100">
                <a:solidFill>
                  <a:schemeClr val="lt1"/>
                </a:solidFill>
              </a:rPr>
              <a:t>Objectifs &amp; budgets </a:t>
            </a:r>
            <a:endParaRPr b="1" sz="3100">
              <a:solidFill>
                <a:schemeClr val="lt1"/>
              </a:solidFill>
            </a:endParaRPr>
          </a:p>
          <a:p>
            <a:pPr indent="0" lvl="0" marL="0" marR="0" rtl="0" algn="ctr">
              <a:lnSpc>
                <a:spcPct val="100000"/>
              </a:lnSpc>
              <a:spcBef>
                <a:spcPts val="400"/>
              </a:spcBef>
              <a:spcAft>
                <a:spcPts val="400"/>
              </a:spcAft>
              <a:buClr>
                <a:schemeClr val="dk1"/>
              </a:buClr>
              <a:buSzPts val="900"/>
              <a:buFont typeface="Arial"/>
              <a:buNone/>
            </a:pPr>
            <a:r>
              <a:rPr i="1" lang="fr" sz="3100">
                <a:solidFill>
                  <a:schemeClr val="lt1"/>
                </a:solidFill>
                <a:latin typeface="Spectral Light"/>
                <a:ea typeface="Spectral Light"/>
                <a:cs typeface="Spectral Light"/>
                <a:sym typeface="Spectral Light"/>
              </a:rPr>
              <a:t>consommés et sollicités</a:t>
            </a:r>
            <a:endParaRPr i="1" sz="3100">
              <a:solidFill>
                <a:schemeClr val="lt1"/>
              </a:solidFill>
              <a:latin typeface="Spectral Light"/>
              <a:ea typeface="Spectral Light"/>
              <a:cs typeface="Spectral Light"/>
              <a:sym typeface="Spectral Light"/>
            </a:endParaRPr>
          </a:p>
        </p:txBody>
      </p:sp>
      <p:sp>
        <p:nvSpPr>
          <p:cNvPr id="208" name="Google Shape;208;p20"/>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209" name="Google Shape;209;p20"/>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210" name="Google Shape;210;p2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2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1"/>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217" name="Google Shape;217;p21"/>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218" name="Google Shape;218;p21"/>
          <p:cNvSpPr txBox="1"/>
          <p:nvPr/>
        </p:nvSpPr>
        <p:spPr>
          <a:xfrm>
            <a:off x="491525" y="1031700"/>
            <a:ext cx="82212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Objectif d’impact et évolutions à venir sur mon produit</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219" name="Google Shape;219;p21"/>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220" name="Google Shape;220;p21"/>
          <p:cNvSpPr/>
          <p:nvPr/>
        </p:nvSpPr>
        <p:spPr>
          <a:xfrm>
            <a:off x="478969" y="1674468"/>
            <a:ext cx="630300" cy="618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900">
                <a:solidFill>
                  <a:schemeClr val="dk1"/>
                </a:solidFill>
              </a:rPr>
              <a:t>⭐</a:t>
            </a:r>
            <a:endParaRPr b="1" sz="4500">
              <a:solidFill>
                <a:srgbClr val="000091"/>
              </a:solidFill>
              <a:latin typeface="Roboto"/>
              <a:ea typeface="Roboto"/>
              <a:cs typeface="Roboto"/>
              <a:sym typeface="Roboto"/>
            </a:endParaRPr>
          </a:p>
        </p:txBody>
      </p:sp>
      <p:sp>
        <p:nvSpPr>
          <p:cNvPr id="221" name="Google Shape;221;p21"/>
          <p:cNvSpPr txBox="1"/>
          <p:nvPr/>
        </p:nvSpPr>
        <p:spPr>
          <a:xfrm>
            <a:off x="1250800" y="1665455"/>
            <a:ext cx="6014700" cy="832200"/>
          </a:xfrm>
          <a:prstGeom prst="rect">
            <a:avLst/>
          </a:prstGeom>
          <a:noFill/>
          <a:ln>
            <a:noFill/>
          </a:ln>
        </p:spPr>
        <p:txBody>
          <a:bodyPr anchorCtr="0" anchor="t" bIns="27775" lIns="27775" spcFirstLastPara="1" rIns="27775" wrap="square" tIns="27775">
            <a:noAutofit/>
          </a:bodyPr>
          <a:lstStyle/>
          <a:p>
            <a:pPr indent="0" lvl="0" marL="0" rtl="0" algn="l">
              <a:lnSpc>
                <a:spcPct val="115000"/>
              </a:lnSpc>
              <a:spcBef>
                <a:spcPts val="0"/>
              </a:spcBef>
              <a:spcAft>
                <a:spcPts val="0"/>
              </a:spcAft>
              <a:buClr>
                <a:schemeClr val="dk1"/>
              </a:buClr>
              <a:buSzPts val="1100"/>
              <a:buFont typeface="Arial"/>
              <a:buNone/>
            </a:pPr>
            <a:r>
              <a:rPr b="1" i="1" lang="fr" sz="1800">
                <a:solidFill>
                  <a:srgbClr val="0B139E"/>
                </a:solidFill>
                <a:latin typeface="Spectral"/>
                <a:ea typeface="Spectral"/>
                <a:cs typeface="Spectral"/>
                <a:sym typeface="Spectral"/>
              </a:rPr>
              <a:t>Passer de 800 à 5000 usagers</a:t>
            </a:r>
            <a:r>
              <a:rPr i="1" lang="fr" sz="1800">
                <a:solidFill>
                  <a:srgbClr val="0B139E"/>
                </a:solidFill>
                <a:latin typeface="Spectral"/>
                <a:ea typeface="Spectral"/>
                <a:cs typeface="Spectral"/>
                <a:sym typeface="Spectral"/>
              </a:rPr>
              <a:t>, en continuant de baisser le taux d’absentéisme au rendez-vous des collectivités</a:t>
            </a:r>
            <a:endParaRPr i="1" sz="1800">
              <a:solidFill>
                <a:srgbClr val="0B139E"/>
              </a:solidFill>
              <a:latin typeface="Spectral"/>
              <a:ea typeface="Spectral"/>
              <a:cs typeface="Spectral"/>
              <a:sym typeface="Spectral"/>
            </a:endParaRPr>
          </a:p>
          <a:p>
            <a:pPr indent="0" lvl="0" marL="0" rtl="0" algn="l">
              <a:lnSpc>
                <a:spcPct val="115000"/>
              </a:lnSpc>
              <a:spcBef>
                <a:spcPts val="0"/>
              </a:spcBef>
              <a:spcAft>
                <a:spcPts val="0"/>
              </a:spcAft>
              <a:buClr>
                <a:schemeClr val="dk1"/>
              </a:buClr>
              <a:buSzPts val="1100"/>
              <a:buFont typeface="Arial"/>
              <a:buNone/>
            </a:pPr>
            <a:r>
              <a:t/>
            </a:r>
            <a:endParaRPr b="1" sz="1700">
              <a:solidFill>
                <a:srgbClr val="0B139E"/>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500"/>
              <a:buFont typeface="Arial"/>
              <a:buNone/>
            </a:pPr>
            <a:r>
              <a:t/>
            </a:r>
            <a:endParaRPr b="1" sz="1700">
              <a:solidFill>
                <a:srgbClr val="0B139E"/>
              </a:solidFill>
              <a:latin typeface="Helvetica Neue"/>
              <a:ea typeface="Helvetica Neue"/>
              <a:cs typeface="Helvetica Neue"/>
              <a:sym typeface="Helvetica Neue"/>
            </a:endParaRPr>
          </a:p>
          <a:p>
            <a:pPr indent="0" lvl="0" marL="0" marR="0" rtl="0" algn="l">
              <a:lnSpc>
                <a:spcPct val="115000"/>
              </a:lnSpc>
              <a:spcBef>
                <a:spcPts val="400"/>
              </a:spcBef>
              <a:spcAft>
                <a:spcPts val="0"/>
              </a:spcAft>
              <a:buClr>
                <a:srgbClr val="004C7F"/>
              </a:buClr>
              <a:buSzPts val="2300"/>
              <a:buFont typeface="Helvetica Neue"/>
              <a:buNone/>
            </a:pPr>
            <a:r>
              <a:t/>
            </a:r>
            <a:endParaRPr i="1" sz="2500">
              <a:solidFill>
                <a:srgbClr val="0B139E"/>
              </a:solidFill>
            </a:endParaRPr>
          </a:p>
          <a:p>
            <a:pPr indent="0" lvl="0" marL="0" marR="0" rtl="0" algn="l">
              <a:lnSpc>
                <a:spcPct val="115000"/>
              </a:lnSpc>
              <a:spcBef>
                <a:spcPts val="400"/>
              </a:spcBef>
              <a:spcAft>
                <a:spcPts val="0"/>
              </a:spcAft>
              <a:buClr>
                <a:srgbClr val="004C7F"/>
              </a:buClr>
              <a:buSzPts val="2300"/>
              <a:buFont typeface="Helvetica Neue"/>
              <a:buNone/>
            </a:pPr>
            <a:r>
              <a:t/>
            </a:r>
            <a:endParaRPr b="1" sz="600"/>
          </a:p>
        </p:txBody>
      </p:sp>
      <p:sp>
        <p:nvSpPr>
          <p:cNvPr id="222" name="Google Shape;222;p21"/>
          <p:cNvSpPr/>
          <p:nvPr/>
        </p:nvSpPr>
        <p:spPr>
          <a:xfrm>
            <a:off x="432500" y="2910933"/>
            <a:ext cx="1889700" cy="2193000"/>
          </a:xfrm>
          <a:prstGeom prst="roundRect">
            <a:avLst>
              <a:gd fmla="val 16667" name="adj"/>
            </a:avLst>
          </a:prstGeom>
          <a:solidFill>
            <a:srgbClr val="0B139E"/>
          </a:solidFill>
          <a:ln>
            <a:noFill/>
          </a:ln>
        </p:spPr>
        <p:txBody>
          <a:bodyPr anchorCtr="0" anchor="ctr" bIns="91425" lIns="91425" spcFirstLastPara="1" rIns="91425" wrap="square" tIns="91425">
            <a:noAutofit/>
          </a:bodyPr>
          <a:lstStyle/>
          <a:p>
            <a:pPr indent="0" lvl="0" marL="0" rtl="0" algn="l">
              <a:lnSpc>
                <a:spcPct val="115000"/>
              </a:lnSpc>
              <a:spcBef>
                <a:spcPts val="170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1700"/>
              </a:spcBef>
              <a:spcAft>
                <a:spcPts val="0"/>
              </a:spcAft>
              <a:buClr>
                <a:schemeClr val="dk1"/>
              </a:buClr>
              <a:buSzPts val="1100"/>
              <a:buFont typeface="Arial"/>
              <a:buNone/>
            </a:pPr>
            <a:br>
              <a:rPr b="1" lang="fr" sz="1100">
                <a:solidFill>
                  <a:schemeClr val="lt1"/>
                </a:solidFill>
              </a:rPr>
            </a:br>
            <a:r>
              <a:rPr b="1" lang="fr" sz="1100">
                <a:solidFill>
                  <a:schemeClr val="lt1"/>
                </a:solidFill>
              </a:rPr>
              <a:t>Objectif 1 </a:t>
            </a:r>
            <a:r>
              <a:rPr lang="fr" sz="1100">
                <a:solidFill>
                  <a:schemeClr val="lt1"/>
                </a:solidFill>
              </a:rPr>
              <a:t>: Déployer l’outil métier auprès ds mairies</a:t>
            </a:r>
            <a:endParaRPr sz="1100">
              <a:solidFill>
                <a:schemeClr val="lt1"/>
              </a:solidFill>
            </a:endParaRPr>
          </a:p>
          <a:p>
            <a:pPr indent="0" lvl="0" marL="0" rtl="0" algn="l">
              <a:lnSpc>
                <a:spcPct val="115000"/>
              </a:lnSpc>
              <a:spcBef>
                <a:spcPts val="1700"/>
              </a:spcBef>
              <a:spcAft>
                <a:spcPts val="0"/>
              </a:spcAft>
              <a:buClr>
                <a:schemeClr val="dk1"/>
              </a:buClr>
              <a:buSzPts val="1100"/>
              <a:buFont typeface="Arial"/>
              <a:buNone/>
            </a:pPr>
            <a:r>
              <a:rPr lang="fr" sz="1100">
                <a:solidFill>
                  <a:schemeClr val="lt1"/>
                </a:solidFill>
              </a:rPr>
              <a:t>Déployer auprès x   mairies collectivités</a:t>
            </a:r>
            <a:endParaRPr sz="1100">
              <a:solidFill>
                <a:schemeClr val="lt1"/>
              </a:solidFill>
            </a:endParaRPr>
          </a:p>
          <a:p>
            <a:pPr indent="0" lvl="0" marL="0" rtl="0" algn="l">
              <a:lnSpc>
                <a:spcPct val="115000"/>
              </a:lnSpc>
              <a:spcBef>
                <a:spcPts val="1700"/>
              </a:spcBef>
              <a:spcAft>
                <a:spcPts val="0"/>
              </a:spcAft>
              <a:buClr>
                <a:schemeClr val="dk1"/>
              </a:buClr>
              <a:buSzPts val="1100"/>
              <a:buFont typeface="Arial"/>
              <a:buNone/>
            </a:pPr>
            <a:r>
              <a:t/>
            </a:r>
            <a:endParaRPr sz="1100">
              <a:solidFill>
                <a:schemeClr val="lt1"/>
              </a:solidFill>
            </a:endParaRPr>
          </a:p>
          <a:p>
            <a:pPr indent="0" lvl="0" marL="0" rtl="0" algn="l">
              <a:lnSpc>
                <a:spcPct val="115000"/>
              </a:lnSpc>
              <a:spcBef>
                <a:spcPts val="1700"/>
              </a:spcBef>
              <a:spcAft>
                <a:spcPts val="0"/>
              </a:spcAft>
              <a:buClr>
                <a:schemeClr val="dk1"/>
              </a:buClr>
              <a:buSzPts val="1100"/>
              <a:buFont typeface="Arial"/>
              <a:buNone/>
            </a:pPr>
            <a:r>
              <a:t/>
            </a:r>
            <a:endParaRPr sz="1100">
              <a:solidFill>
                <a:schemeClr val="lt1"/>
              </a:solidFill>
            </a:endParaRPr>
          </a:p>
          <a:p>
            <a:pPr indent="0" lvl="0" marL="0" rtl="0" algn="ctr">
              <a:spcBef>
                <a:spcPts val="1700"/>
              </a:spcBef>
              <a:spcAft>
                <a:spcPts val="0"/>
              </a:spcAft>
              <a:buNone/>
            </a:pPr>
            <a:r>
              <a:t/>
            </a:r>
            <a:endParaRPr sz="1100">
              <a:solidFill>
                <a:schemeClr val="lt1"/>
              </a:solidFill>
            </a:endParaRPr>
          </a:p>
        </p:txBody>
      </p:sp>
      <p:sp>
        <p:nvSpPr>
          <p:cNvPr id="223" name="Google Shape;223;p21"/>
          <p:cNvSpPr/>
          <p:nvPr/>
        </p:nvSpPr>
        <p:spPr>
          <a:xfrm>
            <a:off x="2531050" y="2910933"/>
            <a:ext cx="1889700" cy="2193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1700"/>
              </a:spcBef>
              <a:spcAft>
                <a:spcPts val="0"/>
              </a:spcAft>
              <a:buNone/>
            </a:pPr>
            <a:r>
              <a:t/>
            </a:r>
            <a:endParaRPr sz="1100">
              <a:solidFill>
                <a:schemeClr val="accent1"/>
              </a:solidFill>
            </a:endParaRPr>
          </a:p>
          <a:p>
            <a:pPr indent="0" lvl="0" marL="0" rtl="0" algn="l">
              <a:lnSpc>
                <a:spcPct val="115000"/>
              </a:lnSpc>
              <a:spcBef>
                <a:spcPts val="1700"/>
              </a:spcBef>
              <a:spcAft>
                <a:spcPts val="0"/>
              </a:spcAft>
              <a:buClr>
                <a:schemeClr val="dk1"/>
              </a:buClr>
              <a:buSzPts val="1100"/>
              <a:buFont typeface="Arial"/>
              <a:buNone/>
            </a:pPr>
            <a:r>
              <a:rPr b="1" lang="fr" sz="1100">
                <a:solidFill>
                  <a:schemeClr val="accent1"/>
                </a:solidFill>
              </a:rPr>
              <a:t>Objectif 2 </a:t>
            </a:r>
            <a:r>
              <a:rPr lang="fr" sz="1100">
                <a:solidFill>
                  <a:schemeClr val="accent1"/>
                </a:solidFill>
              </a:rPr>
              <a:t>: Former nos usagers </a:t>
            </a:r>
            <a:endParaRPr sz="1100">
              <a:solidFill>
                <a:schemeClr val="accent1"/>
              </a:solidFill>
            </a:endParaRPr>
          </a:p>
          <a:p>
            <a:pPr indent="0" lvl="0" marL="0" rtl="0" algn="l">
              <a:lnSpc>
                <a:spcPct val="115000"/>
              </a:lnSpc>
              <a:spcBef>
                <a:spcPts val="1700"/>
              </a:spcBef>
              <a:spcAft>
                <a:spcPts val="0"/>
              </a:spcAft>
              <a:buClr>
                <a:schemeClr val="dk1"/>
              </a:buClr>
              <a:buSzPts val="1100"/>
              <a:buFont typeface="Arial"/>
              <a:buNone/>
            </a:pPr>
            <a:r>
              <a:rPr lang="fr" sz="1100">
                <a:solidFill>
                  <a:schemeClr val="accent1"/>
                </a:solidFill>
              </a:rPr>
              <a:t>Former au moins x secrétariats de mairie grâce à des webinaires et du support asynchrone</a:t>
            </a:r>
            <a:endParaRPr sz="1100">
              <a:solidFill>
                <a:schemeClr val="accent1"/>
              </a:solidFill>
            </a:endParaRPr>
          </a:p>
          <a:p>
            <a:pPr indent="0" lvl="0" marL="0" rtl="0" algn="l">
              <a:lnSpc>
                <a:spcPct val="115000"/>
              </a:lnSpc>
              <a:spcBef>
                <a:spcPts val="1700"/>
              </a:spcBef>
              <a:spcAft>
                <a:spcPts val="1700"/>
              </a:spcAft>
              <a:buNone/>
            </a:pPr>
            <a:r>
              <a:t/>
            </a:r>
            <a:endParaRPr sz="1100">
              <a:solidFill>
                <a:schemeClr val="accent1"/>
              </a:solidFill>
            </a:endParaRPr>
          </a:p>
        </p:txBody>
      </p:sp>
      <p:sp>
        <p:nvSpPr>
          <p:cNvPr id="224" name="Google Shape;224;p21"/>
          <p:cNvSpPr/>
          <p:nvPr/>
        </p:nvSpPr>
        <p:spPr>
          <a:xfrm>
            <a:off x="4677075" y="2910933"/>
            <a:ext cx="1889700" cy="2193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br>
              <a:rPr b="1" lang="fr" sz="1100">
                <a:solidFill>
                  <a:schemeClr val="dk2"/>
                </a:solidFill>
              </a:rPr>
            </a:br>
            <a:br>
              <a:rPr b="1" lang="fr" sz="1100">
                <a:solidFill>
                  <a:schemeClr val="dk2"/>
                </a:solidFill>
              </a:rPr>
            </a:br>
            <a:br>
              <a:rPr b="1" lang="fr" sz="1100">
                <a:solidFill>
                  <a:schemeClr val="dk2"/>
                </a:solidFill>
              </a:rPr>
            </a:br>
            <a:r>
              <a:rPr b="1" lang="fr" sz="1100">
                <a:solidFill>
                  <a:schemeClr val="dk2"/>
                </a:solidFill>
              </a:rPr>
              <a:t>Objectif 3</a:t>
            </a:r>
            <a:r>
              <a:rPr lang="fr" sz="1100">
                <a:solidFill>
                  <a:schemeClr val="dk2"/>
                </a:solidFill>
              </a:rPr>
              <a:t> : améliorer notre produit</a:t>
            </a:r>
            <a:br>
              <a:rPr lang="fr" sz="1100">
                <a:solidFill>
                  <a:schemeClr val="dk2"/>
                </a:solidFill>
              </a:rPr>
            </a:br>
            <a:endParaRPr sz="1100">
              <a:solidFill>
                <a:schemeClr val="dk2"/>
              </a:solidFill>
            </a:endParaRPr>
          </a:p>
          <a:p>
            <a:pPr indent="0" lvl="0" marL="0" rtl="0" algn="l">
              <a:lnSpc>
                <a:spcPct val="100000"/>
              </a:lnSpc>
              <a:spcBef>
                <a:spcPts val="0"/>
              </a:spcBef>
              <a:spcAft>
                <a:spcPts val="0"/>
              </a:spcAft>
              <a:buClr>
                <a:schemeClr val="dk1"/>
              </a:buClr>
              <a:buSzPts val="1100"/>
              <a:buFont typeface="Arial"/>
              <a:buNone/>
            </a:pPr>
            <a:r>
              <a:rPr lang="fr" sz="1100">
                <a:solidFill>
                  <a:schemeClr val="dk2"/>
                </a:solidFill>
              </a:rPr>
              <a:t>Implémenter cette super </a:t>
            </a:r>
            <a:r>
              <a:rPr lang="fr" sz="1100">
                <a:solidFill>
                  <a:schemeClr val="dk2"/>
                </a:solidFill>
              </a:rPr>
              <a:t>fonctionnalité</a:t>
            </a:r>
            <a:r>
              <a:rPr lang="fr" sz="1100">
                <a:solidFill>
                  <a:schemeClr val="dk2"/>
                </a:solidFill>
              </a:rPr>
              <a:t> demandée par les usagers</a:t>
            </a:r>
            <a:endParaRPr sz="1100">
              <a:solidFill>
                <a:schemeClr val="dk2"/>
              </a:solidFill>
            </a:endParaRPr>
          </a:p>
          <a:p>
            <a:pPr indent="0" lvl="0" marL="0" rtl="0" algn="l">
              <a:lnSpc>
                <a:spcPct val="100000"/>
              </a:lnSpc>
              <a:spcBef>
                <a:spcPts val="0"/>
              </a:spcBef>
              <a:spcAft>
                <a:spcPts val="0"/>
              </a:spcAft>
              <a:buClr>
                <a:schemeClr val="dk1"/>
              </a:buClr>
              <a:buSzPts val="1100"/>
              <a:buFont typeface="Arial"/>
              <a:buNone/>
            </a:pPr>
            <a:r>
              <a:rPr lang="fr" sz="1100">
                <a:solidFill>
                  <a:schemeClr val="dk2"/>
                </a:solidFill>
              </a:rPr>
              <a:t>Faire baisser nos coûts</a:t>
            </a:r>
            <a:endParaRPr sz="1100">
              <a:solidFill>
                <a:schemeClr val="dk2"/>
              </a:solidFill>
            </a:endParaRPr>
          </a:p>
          <a:p>
            <a:pPr indent="0" lvl="0" marL="0" rtl="0" algn="l">
              <a:lnSpc>
                <a:spcPct val="115000"/>
              </a:lnSpc>
              <a:spcBef>
                <a:spcPts val="3400"/>
              </a:spcBef>
              <a:spcAft>
                <a:spcPts val="0"/>
              </a:spcAft>
              <a:buClr>
                <a:schemeClr val="dk1"/>
              </a:buClr>
              <a:buSzPts val="1100"/>
              <a:buFont typeface="Arial"/>
              <a:buNone/>
            </a:pPr>
            <a:r>
              <a:t/>
            </a:r>
            <a:endParaRPr sz="1100">
              <a:solidFill>
                <a:schemeClr val="dk2"/>
              </a:solidFill>
            </a:endParaRPr>
          </a:p>
          <a:p>
            <a:pPr indent="0" lvl="0" marL="0" rtl="0" algn="ctr">
              <a:spcBef>
                <a:spcPts val="1700"/>
              </a:spcBef>
              <a:spcAft>
                <a:spcPts val="0"/>
              </a:spcAft>
              <a:buNone/>
            </a:pPr>
            <a:r>
              <a:t/>
            </a:r>
            <a:endParaRPr sz="1100">
              <a:solidFill>
                <a:schemeClr val="dk2"/>
              </a:solidFill>
            </a:endParaRPr>
          </a:p>
        </p:txBody>
      </p:sp>
      <p:sp>
        <p:nvSpPr>
          <p:cNvPr id="225" name="Google Shape;225;p21"/>
          <p:cNvSpPr/>
          <p:nvPr/>
        </p:nvSpPr>
        <p:spPr>
          <a:xfrm>
            <a:off x="6823100" y="2910933"/>
            <a:ext cx="1889700" cy="2193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1700"/>
              </a:spcBef>
              <a:spcAft>
                <a:spcPts val="0"/>
              </a:spcAft>
              <a:buClr>
                <a:schemeClr val="dk1"/>
              </a:buClr>
              <a:buSzPts val="1100"/>
              <a:buFont typeface="Arial"/>
              <a:buNone/>
            </a:pPr>
            <a:r>
              <a:rPr b="1" lang="fr" sz="1100">
                <a:solidFill>
                  <a:schemeClr val="accent1"/>
                </a:solidFill>
              </a:rPr>
              <a:t>Objectif</a:t>
            </a:r>
            <a:r>
              <a:rPr b="1" lang="fr" sz="1100">
                <a:solidFill>
                  <a:schemeClr val="accent1"/>
                </a:solidFill>
              </a:rPr>
              <a:t> 4</a:t>
            </a:r>
            <a:r>
              <a:rPr lang="fr" sz="1100">
                <a:solidFill>
                  <a:schemeClr val="accent1"/>
                </a:solidFill>
              </a:rPr>
              <a:t> : Démontrer qu’on est sécurisés</a:t>
            </a:r>
            <a:br>
              <a:rPr lang="fr" sz="1100">
                <a:solidFill>
                  <a:schemeClr val="accent1"/>
                </a:solidFill>
              </a:rPr>
            </a:br>
            <a:endParaRPr sz="1100">
              <a:solidFill>
                <a:schemeClr val="accent1"/>
              </a:solidFill>
            </a:endParaRPr>
          </a:p>
          <a:p>
            <a:pPr indent="0" lvl="0" marL="0" rtl="0" algn="l">
              <a:lnSpc>
                <a:spcPct val="115000"/>
              </a:lnSpc>
              <a:spcBef>
                <a:spcPts val="1700"/>
              </a:spcBef>
              <a:spcAft>
                <a:spcPts val="0"/>
              </a:spcAft>
              <a:buClr>
                <a:schemeClr val="dk1"/>
              </a:buClr>
              <a:buSzPts val="1100"/>
              <a:buFont typeface="Arial"/>
              <a:buNone/>
            </a:pPr>
            <a:r>
              <a:rPr lang="fr" sz="1100">
                <a:solidFill>
                  <a:schemeClr val="accent1"/>
                </a:solidFill>
              </a:rPr>
              <a:t>Se faire homologuer avec Mon Service sécurisé</a:t>
            </a:r>
            <a:endParaRPr sz="1100">
              <a:solidFill>
                <a:schemeClr val="accent1"/>
              </a:solidFill>
            </a:endParaRPr>
          </a:p>
          <a:p>
            <a:pPr indent="0" lvl="0" marL="0" rtl="0" algn="l">
              <a:lnSpc>
                <a:spcPct val="115000"/>
              </a:lnSpc>
              <a:spcBef>
                <a:spcPts val="1700"/>
              </a:spcBef>
              <a:spcAft>
                <a:spcPts val="1700"/>
              </a:spcAft>
              <a:buClr>
                <a:schemeClr val="dk1"/>
              </a:buClr>
              <a:buSzPts val="1100"/>
              <a:buFont typeface="Arial"/>
              <a:buNone/>
            </a:pPr>
            <a:r>
              <a:t/>
            </a:r>
            <a:endParaRPr sz="1100">
              <a:solidFill>
                <a:schemeClr val="accent1"/>
              </a:solidFill>
            </a:endParaRPr>
          </a:p>
        </p:txBody>
      </p:sp>
      <p:sp>
        <p:nvSpPr>
          <p:cNvPr id="226" name="Google Shape;226;p21"/>
          <p:cNvSpPr/>
          <p:nvPr/>
        </p:nvSpPr>
        <p:spPr>
          <a:xfrm>
            <a:off x="296150" y="2717475"/>
            <a:ext cx="401400" cy="426000"/>
          </a:xfrm>
          <a:prstGeom prst="ellipse">
            <a:avLst/>
          </a:prstGeom>
          <a:solidFill>
            <a:srgbClr val="0B13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rPr>
              <a:t>1</a:t>
            </a:r>
            <a:endParaRPr>
              <a:solidFill>
                <a:schemeClr val="lt1"/>
              </a:solidFill>
            </a:endParaRPr>
          </a:p>
        </p:txBody>
      </p:sp>
      <p:sp>
        <p:nvSpPr>
          <p:cNvPr id="227" name="Google Shape;227;p21"/>
          <p:cNvSpPr/>
          <p:nvPr/>
        </p:nvSpPr>
        <p:spPr>
          <a:xfrm>
            <a:off x="2440150" y="2717475"/>
            <a:ext cx="401400" cy="426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accent1"/>
                </a:solidFill>
              </a:rPr>
              <a:t>2</a:t>
            </a:r>
            <a:endParaRPr>
              <a:solidFill>
                <a:schemeClr val="accent1"/>
              </a:solidFill>
            </a:endParaRPr>
          </a:p>
        </p:txBody>
      </p:sp>
      <p:sp>
        <p:nvSpPr>
          <p:cNvPr id="228" name="Google Shape;228;p21"/>
          <p:cNvSpPr/>
          <p:nvPr/>
        </p:nvSpPr>
        <p:spPr>
          <a:xfrm>
            <a:off x="4584150" y="2717475"/>
            <a:ext cx="401400" cy="426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dk2"/>
                </a:solidFill>
              </a:rPr>
              <a:t>3</a:t>
            </a:r>
            <a:endParaRPr>
              <a:solidFill>
                <a:schemeClr val="dk2"/>
              </a:solidFill>
            </a:endParaRPr>
          </a:p>
        </p:txBody>
      </p:sp>
      <p:sp>
        <p:nvSpPr>
          <p:cNvPr id="229" name="Google Shape;229;p21"/>
          <p:cNvSpPr/>
          <p:nvPr/>
        </p:nvSpPr>
        <p:spPr>
          <a:xfrm>
            <a:off x="6728150" y="2717475"/>
            <a:ext cx="401400" cy="426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accent1"/>
                </a:solidFill>
              </a:rPr>
              <a:t>4</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2"/>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235" name="Google Shape;235;p22"/>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236" name="Google Shape;236;p22"/>
          <p:cNvSpPr txBox="1"/>
          <p:nvPr/>
        </p:nvSpPr>
        <p:spPr>
          <a:xfrm>
            <a:off x="491527" y="1031700"/>
            <a:ext cx="72966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Nos impacts chiffrés pour les 6 prochains mois</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237" name="Google Shape;237;p22"/>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22"/>
          <p:cNvSpPr txBox="1"/>
          <p:nvPr/>
        </p:nvSpPr>
        <p:spPr>
          <a:xfrm>
            <a:off x="1378030" y="3288175"/>
            <a:ext cx="22365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32%</a:t>
            </a:r>
            <a:endParaRPr b="1" sz="23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de baisse de l’absentéisme</a:t>
            </a:r>
            <a:endParaRPr sz="1300">
              <a:solidFill>
                <a:schemeClr val="accent1"/>
              </a:solidFill>
              <a:latin typeface="Source Sans Pro"/>
              <a:ea typeface="Source Sans Pro"/>
              <a:cs typeface="Source Sans Pro"/>
              <a:sym typeface="Source Sans Pro"/>
            </a:endParaRPr>
          </a:p>
        </p:txBody>
      </p:sp>
      <p:sp>
        <p:nvSpPr>
          <p:cNvPr id="239" name="Google Shape;239;p22"/>
          <p:cNvSpPr/>
          <p:nvPr/>
        </p:nvSpPr>
        <p:spPr>
          <a:xfrm>
            <a:off x="517099" y="3278650"/>
            <a:ext cx="751200" cy="73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40" name="Google Shape;240;p22"/>
          <p:cNvSpPr txBox="1"/>
          <p:nvPr/>
        </p:nvSpPr>
        <p:spPr>
          <a:xfrm>
            <a:off x="1378030" y="2312225"/>
            <a:ext cx="23142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2 246</a:t>
            </a:r>
            <a:endParaRPr b="1" sz="29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Rendez-vous rappelés </a:t>
            </a:r>
            <a:endParaRPr sz="1300">
              <a:solidFill>
                <a:schemeClr val="accent1"/>
              </a:solidFill>
              <a:latin typeface="Source Sans Pro"/>
              <a:ea typeface="Source Sans Pro"/>
              <a:cs typeface="Source Sans Pro"/>
              <a:sym typeface="Source Sans Pro"/>
            </a:endParaRPr>
          </a:p>
        </p:txBody>
      </p:sp>
      <p:sp>
        <p:nvSpPr>
          <p:cNvPr id="241" name="Google Shape;241;p22"/>
          <p:cNvSpPr txBox="1"/>
          <p:nvPr/>
        </p:nvSpPr>
        <p:spPr>
          <a:xfrm>
            <a:off x="1378030" y="4264125"/>
            <a:ext cx="21318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1001 </a:t>
            </a:r>
            <a:endParaRPr b="1" sz="23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usagers</a:t>
            </a:r>
            <a:endParaRPr sz="1300">
              <a:solidFill>
                <a:schemeClr val="accent1"/>
              </a:solidFill>
              <a:latin typeface="Source Sans Pro"/>
              <a:ea typeface="Source Sans Pro"/>
              <a:cs typeface="Source Sans Pro"/>
              <a:sym typeface="Source Sans Pro"/>
            </a:endParaRPr>
          </a:p>
        </p:txBody>
      </p:sp>
      <p:sp>
        <p:nvSpPr>
          <p:cNvPr id="242" name="Google Shape;242;p22"/>
          <p:cNvSpPr/>
          <p:nvPr/>
        </p:nvSpPr>
        <p:spPr>
          <a:xfrm>
            <a:off x="517100" y="4245075"/>
            <a:ext cx="751200" cy="73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43" name="Google Shape;243;p22"/>
          <p:cNvSpPr/>
          <p:nvPr/>
        </p:nvSpPr>
        <p:spPr>
          <a:xfrm>
            <a:off x="517105" y="2312235"/>
            <a:ext cx="751200" cy="73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44" name="Google Shape;244;p22"/>
          <p:cNvSpPr/>
          <p:nvPr/>
        </p:nvSpPr>
        <p:spPr>
          <a:xfrm>
            <a:off x="548904" y="1773750"/>
            <a:ext cx="3909000" cy="3129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SIX DERNIERS MOIS</a:t>
            </a:r>
            <a:endParaRPr b="1" sz="1000">
              <a:solidFill>
                <a:schemeClr val="accent1"/>
              </a:solidFill>
            </a:endParaRPr>
          </a:p>
        </p:txBody>
      </p:sp>
      <p:sp>
        <p:nvSpPr>
          <p:cNvPr id="245" name="Google Shape;245;p22"/>
          <p:cNvSpPr/>
          <p:nvPr/>
        </p:nvSpPr>
        <p:spPr>
          <a:xfrm>
            <a:off x="4509375" y="1773750"/>
            <a:ext cx="4359000" cy="312900"/>
          </a:xfrm>
          <a:prstGeom prst="rect">
            <a:avLst/>
          </a:prstGeom>
          <a:solidFill>
            <a:schemeClr val="accent1"/>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lt2"/>
                </a:solidFill>
              </a:rPr>
              <a:t>6 PROCHAINS MOIS</a:t>
            </a:r>
            <a:endParaRPr b="1" sz="1000">
              <a:solidFill>
                <a:schemeClr val="lt2"/>
              </a:solidFill>
            </a:endParaRPr>
          </a:p>
        </p:txBody>
      </p:sp>
      <p:sp>
        <p:nvSpPr>
          <p:cNvPr id="246" name="Google Shape;246;p22"/>
          <p:cNvSpPr/>
          <p:nvPr/>
        </p:nvSpPr>
        <p:spPr>
          <a:xfrm>
            <a:off x="2280705" y="2479850"/>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
        <p:nvSpPr>
          <p:cNvPr id="247" name="Google Shape;247;p22"/>
          <p:cNvSpPr/>
          <p:nvPr/>
        </p:nvSpPr>
        <p:spPr>
          <a:xfrm>
            <a:off x="2280705" y="3460775"/>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
        <p:nvSpPr>
          <p:cNvPr id="248" name="Google Shape;248;p22"/>
          <p:cNvSpPr/>
          <p:nvPr/>
        </p:nvSpPr>
        <p:spPr>
          <a:xfrm>
            <a:off x="2280705" y="4441700"/>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
        <p:nvSpPr>
          <p:cNvPr id="249" name="Google Shape;249;p22"/>
          <p:cNvSpPr txBox="1"/>
          <p:nvPr/>
        </p:nvSpPr>
        <p:spPr>
          <a:xfrm>
            <a:off x="5370305" y="3288175"/>
            <a:ext cx="22365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32%</a:t>
            </a:r>
            <a:endParaRPr b="1" sz="23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de baisse de l’absentéisme</a:t>
            </a:r>
            <a:endParaRPr sz="1300">
              <a:solidFill>
                <a:schemeClr val="accent1"/>
              </a:solidFill>
              <a:latin typeface="Source Sans Pro"/>
              <a:ea typeface="Source Sans Pro"/>
              <a:cs typeface="Source Sans Pro"/>
              <a:sym typeface="Source Sans Pro"/>
            </a:endParaRPr>
          </a:p>
        </p:txBody>
      </p:sp>
      <p:sp>
        <p:nvSpPr>
          <p:cNvPr id="250" name="Google Shape;250;p22"/>
          <p:cNvSpPr/>
          <p:nvPr/>
        </p:nvSpPr>
        <p:spPr>
          <a:xfrm>
            <a:off x="4509374" y="3278650"/>
            <a:ext cx="751200" cy="7368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51" name="Google Shape;251;p22"/>
          <p:cNvSpPr txBox="1"/>
          <p:nvPr/>
        </p:nvSpPr>
        <p:spPr>
          <a:xfrm>
            <a:off x="5370305" y="2312225"/>
            <a:ext cx="23142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2 246</a:t>
            </a:r>
            <a:endParaRPr b="1" sz="29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Rendez-vous rappelés </a:t>
            </a:r>
            <a:endParaRPr sz="1300">
              <a:solidFill>
                <a:schemeClr val="accent1"/>
              </a:solidFill>
              <a:latin typeface="Source Sans Pro"/>
              <a:ea typeface="Source Sans Pro"/>
              <a:cs typeface="Source Sans Pro"/>
              <a:sym typeface="Source Sans Pro"/>
            </a:endParaRPr>
          </a:p>
        </p:txBody>
      </p:sp>
      <p:sp>
        <p:nvSpPr>
          <p:cNvPr id="252" name="Google Shape;252;p22"/>
          <p:cNvSpPr txBox="1"/>
          <p:nvPr/>
        </p:nvSpPr>
        <p:spPr>
          <a:xfrm>
            <a:off x="5370305" y="4264125"/>
            <a:ext cx="2131800" cy="69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300">
                <a:solidFill>
                  <a:schemeClr val="accent1"/>
                </a:solidFill>
                <a:latin typeface="Source Sans Pro"/>
                <a:ea typeface="Source Sans Pro"/>
                <a:cs typeface="Source Sans Pro"/>
                <a:sym typeface="Source Sans Pro"/>
              </a:rPr>
              <a:t>1001 </a:t>
            </a:r>
            <a:endParaRPr b="1" sz="23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usagers</a:t>
            </a:r>
            <a:endParaRPr sz="1300">
              <a:solidFill>
                <a:schemeClr val="accent1"/>
              </a:solidFill>
              <a:latin typeface="Source Sans Pro"/>
              <a:ea typeface="Source Sans Pro"/>
              <a:cs typeface="Source Sans Pro"/>
              <a:sym typeface="Source Sans Pro"/>
            </a:endParaRPr>
          </a:p>
        </p:txBody>
      </p:sp>
      <p:sp>
        <p:nvSpPr>
          <p:cNvPr id="253" name="Google Shape;253;p22"/>
          <p:cNvSpPr/>
          <p:nvPr/>
        </p:nvSpPr>
        <p:spPr>
          <a:xfrm>
            <a:off x="6272980" y="2479850"/>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
        <p:nvSpPr>
          <p:cNvPr id="254" name="Google Shape;254;p22"/>
          <p:cNvSpPr/>
          <p:nvPr/>
        </p:nvSpPr>
        <p:spPr>
          <a:xfrm>
            <a:off x="4509380" y="2312235"/>
            <a:ext cx="751200" cy="7368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55" name="Google Shape;255;p22"/>
          <p:cNvSpPr/>
          <p:nvPr/>
        </p:nvSpPr>
        <p:spPr>
          <a:xfrm>
            <a:off x="4509375" y="4245075"/>
            <a:ext cx="751200" cy="7368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600">
                <a:solidFill>
                  <a:schemeClr val="dk1"/>
                </a:solidFill>
              </a:rPr>
              <a:t>🧑</a:t>
            </a:r>
            <a:endParaRPr b="1" sz="2600">
              <a:solidFill>
                <a:srgbClr val="000091"/>
              </a:solidFill>
              <a:latin typeface="Roboto"/>
              <a:ea typeface="Roboto"/>
              <a:cs typeface="Roboto"/>
              <a:sym typeface="Roboto"/>
            </a:endParaRPr>
          </a:p>
        </p:txBody>
      </p:sp>
      <p:sp>
        <p:nvSpPr>
          <p:cNvPr id="256" name="Google Shape;256;p22"/>
          <p:cNvSpPr/>
          <p:nvPr/>
        </p:nvSpPr>
        <p:spPr>
          <a:xfrm>
            <a:off x="6272980" y="3460775"/>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
        <p:nvSpPr>
          <p:cNvPr id="257" name="Google Shape;257;p22"/>
          <p:cNvSpPr/>
          <p:nvPr/>
        </p:nvSpPr>
        <p:spPr>
          <a:xfrm>
            <a:off x="6272980" y="4441700"/>
            <a:ext cx="922200" cy="210000"/>
          </a:xfrm>
          <a:prstGeom prst="rect">
            <a:avLst/>
          </a:prstGeom>
          <a:solidFill>
            <a:schemeClr val="dk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+00%</a:t>
            </a:r>
            <a:endParaRPr b="1" sz="10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263" name="Google Shape;263;p23"/>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264" name="Google Shape;264;p23"/>
          <p:cNvSpPr txBox="1"/>
          <p:nvPr/>
        </p:nvSpPr>
        <p:spPr>
          <a:xfrm>
            <a:off x="491528" y="1031700"/>
            <a:ext cx="78381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Notre feuille de route pour les 6 prochains mois</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265" name="Google Shape;265;p23"/>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266" name="Google Shape;266;p23"/>
          <p:cNvSpPr/>
          <p:nvPr/>
        </p:nvSpPr>
        <p:spPr>
          <a:xfrm>
            <a:off x="3743151"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MARS</a:t>
            </a:r>
            <a:endParaRPr b="1" sz="1000">
              <a:solidFill>
                <a:schemeClr val="accent1"/>
              </a:solidFill>
            </a:endParaRPr>
          </a:p>
        </p:txBody>
      </p:sp>
      <p:sp>
        <p:nvSpPr>
          <p:cNvPr id="267" name="Google Shape;267;p23"/>
          <p:cNvSpPr txBox="1"/>
          <p:nvPr/>
        </p:nvSpPr>
        <p:spPr>
          <a:xfrm>
            <a:off x="1202775" y="2105275"/>
            <a:ext cx="1235100" cy="708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900"/>
              <a:buFont typeface="Arial"/>
              <a:buNone/>
            </a:pPr>
            <a:r>
              <a:rPr lang="fr" sz="900"/>
              <a:t>Questionnaire quanti pour valider tel besoin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68" name="Google Shape;268;p23"/>
          <p:cNvSpPr/>
          <p:nvPr/>
        </p:nvSpPr>
        <p:spPr>
          <a:xfrm>
            <a:off x="5013334"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AVRIL</a:t>
            </a:r>
            <a:endParaRPr b="1" sz="1000">
              <a:solidFill>
                <a:schemeClr val="accent1"/>
              </a:solidFill>
            </a:endParaRPr>
          </a:p>
        </p:txBody>
      </p:sp>
      <p:sp>
        <p:nvSpPr>
          <p:cNvPr id="269" name="Google Shape;269;p23"/>
          <p:cNvSpPr/>
          <p:nvPr/>
        </p:nvSpPr>
        <p:spPr>
          <a:xfrm>
            <a:off x="6283504"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MAI</a:t>
            </a:r>
            <a:endParaRPr b="1" sz="1000">
              <a:solidFill>
                <a:schemeClr val="accent1"/>
              </a:solidFill>
            </a:endParaRPr>
          </a:p>
        </p:txBody>
      </p:sp>
      <p:sp>
        <p:nvSpPr>
          <p:cNvPr id="270" name="Google Shape;270;p23"/>
          <p:cNvSpPr/>
          <p:nvPr/>
        </p:nvSpPr>
        <p:spPr>
          <a:xfrm>
            <a:off x="7553675"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JUIN</a:t>
            </a:r>
            <a:endParaRPr b="1" sz="1000">
              <a:solidFill>
                <a:schemeClr val="accent1"/>
              </a:solidFill>
            </a:endParaRPr>
          </a:p>
        </p:txBody>
      </p:sp>
      <p:sp>
        <p:nvSpPr>
          <p:cNvPr id="271" name="Google Shape;271;p23"/>
          <p:cNvSpPr/>
          <p:nvPr/>
        </p:nvSpPr>
        <p:spPr>
          <a:xfrm>
            <a:off x="2472963"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FÉVRIER</a:t>
            </a:r>
            <a:endParaRPr b="1" sz="1000">
              <a:solidFill>
                <a:schemeClr val="accent1"/>
              </a:solidFill>
            </a:endParaRPr>
          </a:p>
        </p:txBody>
      </p:sp>
      <p:sp>
        <p:nvSpPr>
          <p:cNvPr id="272" name="Google Shape;272;p23"/>
          <p:cNvSpPr/>
          <p:nvPr/>
        </p:nvSpPr>
        <p:spPr>
          <a:xfrm>
            <a:off x="1202775" y="1673125"/>
            <a:ext cx="1235100" cy="2661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JANVIER</a:t>
            </a:r>
            <a:endParaRPr b="1" sz="1000">
              <a:solidFill>
                <a:schemeClr val="accent1"/>
              </a:solidFill>
            </a:endParaRPr>
          </a:p>
        </p:txBody>
      </p:sp>
      <p:sp>
        <p:nvSpPr>
          <p:cNvPr id="273" name="Google Shape;273;p23"/>
          <p:cNvSpPr txBox="1"/>
          <p:nvPr/>
        </p:nvSpPr>
        <p:spPr>
          <a:xfrm>
            <a:off x="2472975" y="2105275"/>
            <a:ext cx="1235100" cy="708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Préparer la nouvelle formation</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74" name="Google Shape;274;p23"/>
          <p:cNvSpPr txBox="1"/>
          <p:nvPr/>
        </p:nvSpPr>
        <p:spPr>
          <a:xfrm>
            <a:off x="3819350" y="2105275"/>
            <a:ext cx="1158900" cy="708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75" name="Google Shape;275;p23"/>
          <p:cNvSpPr txBox="1"/>
          <p:nvPr/>
        </p:nvSpPr>
        <p:spPr>
          <a:xfrm>
            <a:off x="5013350" y="2105275"/>
            <a:ext cx="1235100" cy="708600"/>
          </a:xfrm>
          <a:prstGeom prst="rect">
            <a:avLst/>
          </a:prstGeom>
          <a:noFill/>
          <a:ln>
            <a:noFill/>
          </a:ln>
        </p:spPr>
        <p:txBody>
          <a:bodyPr anchorCtr="0" anchor="t" bIns="53325" lIns="53325" spcFirstLastPara="1" rIns="53325" wrap="square" tIns="53325">
            <a:noAutofit/>
          </a:bodyPr>
          <a:lstStyle/>
          <a:p>
            <a:pPr indent="0" lvl="0" marL="0" marR="0" rtl="0" algn="l">
              <a:lnSpc>
                <a:spcPct val="115000"/>
              </a:lnSpc>
              <a:spcBef>
                <a:spcPts val="0"/>
              </a:spcBef>
              <a:spcAft>
                <a:spcPts val="0"/>
              </a:spcAft>
              <a:buClr>
                <a:srgbClr val="000000"/>
              </a:buClr>
              <a:buSzPts val="900"/>
              <a:buFont typeface="Arial"/>
              <a:buNone/>
            </a:pPr>
            <a:r>
              <a:rPr lang="fr" sz="900"/>
              <a:t>Déploiement auprès de tel via tel canal</a:t>
            </a:r>
            <a:endParaRPr b="1" sz="900">
              <a:solidFill>
                <a:srgbClr val="000000"/>
              </a:solidFill>
            </a:endParaRPr>
          </a:p>
        </p:txBody>
      </p:sp>
      <p:sp>
        <p:nvSpPr>
          <p:cNvPr id="276" name="Google Shape;276;p23"/>
          <p:cNvSpPr txBox="1"/>
          <p:nvPr/>
        </p:nvSpPr>
        <p:spPr>
          <a:xfrm>
            <a:off x="6283525" y="2105275"/>
            <a:ext cx="1235100" cy="708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77" name="Google Shape;277;p23"/>
          <p:cNvSpPr txBox="1"/>
          <p:nvPr/>
        </p:nvSpPr>
        <p:spPr>
          <a:xfrm>
            <a:off x="7553675" y="2105275"/>
            <a:ext cx="1235100" cy="708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78" name="Google Shape;278;p23"/>
          <p:cNvSpPr/>
          <p:nvPr/>
        </p:nvSpPr>
        <p:spPr>
          <a:xfrm>
            <a:off x="395575" y="2081250"/>
            <a:ext cx="600600" cy="58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dk1"/>
                </a:solidFill>
              </a:rPr>
              <a:t>🧑</a:t>
            </a:r>
            <a:endParaRPr b="1" sz="4700">
              <a:solidFill>
                <a:srgbClr val="000091"/>
              </a:solidFill>
              <a:latin typeface="Roboto"/>
              <a:ea typeface="Roboto"/>
              <a:cs typeface="Roboto"/>
              <a:sym typeface="Roboto"/>
            </a:endParaRPr>
          </a:p>
        </p:txBody>
      </p:sp>
      <p:sp>
        <p:nvSpPr>
          <p:cNvPr id="279" name="Google Shape;279;p23"/>
          <p:cNvSpPr txBox="1"/>
          <p:nvPr/>
        </p:nvSpPr>
        <p:spPr>
          <a:xfrm>
            <a:off x="336024" y="2619612"/>
            <a:ext cx="716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700">
                <a:solidFill>
                  <a:schemeClr val="accent1"/>
                </a:solidFill>
              </a:rPr>
              <a:t>USAGER 1</a:t>
            </a:r>
            <a:endParaRPr sz="900">
              <a:solidFill>
                <a:schemeClr val="dk1"/>
              </a:solidFill>
              <a:latin typeface="Roboto"/>
              <a:ea typeface="Roboto"/>
              <a:cs typeface="Roboto"/>
              <a:sym typeface="Roboto"/>
            </a:endParaRPr>
          </a:p>
        </p:txBody>
      </p:sp>
      <p:sp>
        <p:nvSpPr>
          <p:cNvPr id="280" name="Google Shape;280;p23"/>
          <p:cNvSpPr/>
          <p:nvPr/>
        </p:nvSpPr>
        <p:spPr>
          <a:xfrm>
            <a:off x="395575" y="3026063"/>
            <a:ext cx="600600" cy="58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fr" sz="2100">
                <a:solidFill>
                  <a:schemeClr val="dk1"/>
                </a:solidFill>
              </a:rPr>
              <a:t>🏛️</a:t>
            </a:r>
            <a:endParaRPr b="1" sz="4700">
              <a:solidFill>
                <a:srgbClr val="000091"/>
              </a:solidFill>
              <a:latin typeface="Roboto"/>
              <a:ea typeface="Roboto"/>
              <a:cs typeface="Roboto"/>
              <a:sym typeface="Roboto"/>
            </a:endParaRPr>
          </a:p>
        </p:txBody>
      </p:sp>
      <p:sp>
        <p:nvSpPr>
          <p:cNvPr id="281" name="Google Shape;281;p23"/>
          <p:cNvSpPr txBox="1"/>
          <p:nvPr/>
        </p:nvSpPr>
        <p:spPr>
          <a:xfrm>
            <a:off x="335875" y="3561125"/>
            <a:ext cx="716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700">
                <a:solidFill>
                  <a:schemeClr val="accent1"/>
                </a:solidFill>
              </a:rPr>
              <a:t>USAGER 2</a:t>
            </a:r>
            <a:endParaRPr sz="900">
              <a:solidFill>
                <a:schemeClr val="dk1"/>
              </a:solidFill>
              <a:latin typeface="Roboto"/>
              <a:ea typeface="Roboto"/>
              <a:cs typeface="Roboto"/>
              <a:sym typeface="Roboto"/>
            </a:endParaRPr>
          </a:p>
        </p:txBody>
      </p:sp>
      <p:sp>
        <p:nvSpPr>
          <p:cNvPr id="282" name="Google Shape;282;p23"/>
          <p:cNvSpPr txBox="1"/>
          <p:nvPr/>
        </p:nvSpPr>
        <p:spPr>
          <a:xfrm>
            <a:off x="1202775" y="3026076"/>
            <a:ext cx="1235100" cy="7251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Amélioration outils</a:t>
            </a:r>
            <a:endParaRPr sz="900"/>
          </a:p>
          <a:p>
            <a:pPr indent="0" lvl="0" marL="0" rtl="0" algn="l">
              <a:lnSpc>
                <a:spcPct val="115000"/>
              </a:lnSpc>
              <a:spcBef>
                <a:spcPts val="0"/>
              </a:spcBef>
              <a:spcAft>
                <a:spcPts val="0"/>
              </a:spcAft>
              <a:buClr>
                <a:schemeClr val="dk1"/>
              </a:buClr>
              <a:buSzPts val="900"/>
              <a:buFont typeface="Arial"/>
              <a:buNone/>
            </a:pPr>
            <a:r>
              <a:rPr b="1" lang="fr" sz="900">
                <a:solidFill>
                  <a:schemeClr val="dk1"/>
                </a:solidFill>
              </a:rPr>
              <a:t>valider le besoin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83" name="Google Shape;283;p23"/>
          <p:cNvSpPr txBox="1"/>
          <p:nvPr/>
        </p:nvSpPr>
        <p:spPr>
          <a:xfrm>
            <a:off x="2472975" y="3026076"/>
            <a:ext cx="1235100" cy="7251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à Chartres + identification de nouveaux terrains</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84" name="Google Shape;284;p23"/>
          <p:cNvSpPr txBox="1"/>
          <p:nvPr/>
        </p:nvSpPr>
        <p:spPr>
          <a:xfrm>
            <a:off x="3819350" y="3026076"/>
            <a:ext cx="1158900" cy="7251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85" name="Google Shape;285;p23"/>
          <p:cNvSpPr txBox="1"/>
          <p:nvPr/>
        </p:nvSpPr>
        <p:spPr>
          <a:xfrm>
            <a:off x="5013350" y="3026076"/>
            <a:ext cx="1235100" cy="725100"/>
          </a:xfrm>
          <a:prstGeom prst="rect">
            <a:avLst/>
          </a:prstGeom>
          <a:noFill/>
          <a:ln>
            <a:noFill/>
          </a:ln>
        </p:spPr>
        <p:txBody>
          <a:bodyPr anchorCtr="0" anchor="t" bIns="53325" lIns="53325" spcFirstLastPara="1" rIns="53325" wrap="square" tIns="53325">
            <a:noAutofit/>
          </a:bodyPr>
          <a:lstStyle/>
          <a:p>
            <a:pPr indent="0" lvl="0" marL="0" marR="0" rtl="0" algn="l">
              <a:lnSpc>
                <a:spcPct val="115000"/>
              </a:lnSpc>
              <a:spcBef>
                <a:spcPts val="0"/>
              </a:spcBef>
              <a:spcAft>
                <a:spcPts val="0"/>
              </a:spcAft>
              <a:buClr>
                <a:srgbClr val="000000"/>
              </a:buClr>
              <a:buSzPts val="900"/>
              <a:buFont typeface="Arial"/>
              <a:buNone/>
            </a:pPr>
            <a:r>
              <a:rPr lang="fr" sz="900"/>
              <a:t>Déploiement auprès de tel via tel canal</a:t>
            </a:r>
            <a:endParaRPr b="1" sz="900">
              <a:solidFill>
                <a:srgbClr val="000000"/>
              </a:solidFill>
            </a:endParaRPr>
          </a:p>
        </p:txBody>
      </p:sp>
      <p:sp>
        <p:nvSpPr>
          <p:cNvPr id="286" name="Google Shape;286;p23"/>
          <p:cNvSpPr txBox="1"/>
          <p:nvPr/>
        </p:nvSpPr>
        <p:spPr>
          <a:xfrm>
            <a:off x="6283525" y="3026076"/>
            <a:ext cx="1235100" cy="7251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87" name="Google Shape;287;p23"/>
          <p:cNvSpPr txBox="1"/>
          <p:nvPr/>
        </p:nvSpPr>
        <p:spPr>
          <a:xfrm>
            <a:off x="7553675" y="3026076"/>
            <a:ext cx="1235100" cy="7251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Déploiement auprès de tel via tel canal</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88" name="Google Shape;288;p23"/>
          <p:cNvSpPr/>
          <p:nvPr/>
        </p:nvSpPr>
        <p:spPr>
          <a:xfrm>
            <a:off x="395575" y="3941966"/>
            <a:ext cx="600600" cy="589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dk1"/>
                </a:solidFill>
              </a:rPr>
              <a:t>🏷️</a:t>
            </a:r>
            <a:endParaRPr b="1" sz="4700">
              <a:solidFill>
                <a:srgbClr val="000091"/>
              </a:solidFill>
              <a:latin typeface="Roboto"/>
              <a:ea typeface="Roboto"/>
              <a:cs typeface="Roboto"/>
              <a:sym typeface="Roboto"/>
            </a:endParaRPr>
          </a:p>
        </p:txBody>
      </p:sp>
      <p:sp>
        <p:nvSpPr>
          <p:cNvPr id="289" name="Google Shape;289;p23"/>
          <p:cNvSpPr txBox="1"/>
          <p:nvPr/>
        </p:nvSpPr>
        <p:spPr>
          <a:xfrm>
            <a:off x="357400" y="4487975"/>
            <a:ext cx="6387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fr" sz="700">
                <a:solidFill>
                  <a:schemeClr val="accent1"/>
                </a:solidFill>
              </a:rPr>
              <a:t>PRODUIT</a:t>
            </a:r>
            <a:endParaRPr sz="900">
              <a:solidFill>
                <a:schemeClr val="dk1"/>
              </a:solidFill>
              <a:latin typeface="Roboto"/>
              <a:ea typeface="Roboto"/>
              <a:cs typeface="Roboto"/>
              <a:sym typeface="Roboto"/>
            </a:endParaRPr>
          </a:p>
        </p:txBody>
      </p:sp>
      <p:sp>
        <p:nvSpPr>
          <p:cNvPr id="290" name="Google Shape;290;p23"/>
          <p:cNvSpPr txBox="1"/>
          <p:nvPr/>
        </p:nvSpPr>
        <p:spPr>
          <a:xfrm>
            <a:off x="2472986" y="3882275"/>
            <a:ext cx="1235100" cy="9444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Atelier sécurité avec Julien pour identifier les risques</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91" name="Google Shape;291;p23"/>
          <p:cNvSpPr txBox="1"/>
          <p:nvPr/>
        </p:nvSpPr>
        <p:spPr>
          <a:xfrm>
            <a:off x="5013350" y="3954225"/>
            <a:ext cx="1235100" cy="900600"/>
          </a:xfrm>
          <a:prstGeom prst="rect">
            <a:avLst/>
          </a:prstGeom>
          <a:noFill/>
          <a:ln>
            <a:noFill/>
          </a:ln>
        </p:spPr>
        <p:txBody>
          <a:bodyPr anchorCtr="0" anchor="t" bIns="53325" lIns="53325" spcFirstLastPara="1" rIns="53325" wrap="square" tIns="53325">
            <a:noAutofit/>
          </a:bodyPr>
          <a:lstStyle/>
          <a:p>
            <a:pPr indent="0" lvl="0" marL="0" rtl="0" algn="l">
              <a:lnSpc>
                <a:spcPct val="115000"/>
              </a:lnSpc>
              <a:spcBef>
                <a:spcPts val="0"/>
              </a:spcBef>
              <a:spcAft>
                <a:spcPts val="0"/>
              </a:spcAft>
              <a:buClr>
                <a:schemeClr val="dk1"/>
              </a:buClr>
              <a:buSzPts val="1100"/>
              <a:buFont typeface="Arial"/>
              <a:buNone/>
            </a:pPr>
            <a:r>
              <a:rPr lang="fr" sz="900"/>
              <a:t>Homologation</a:t>
            </a:r>
            <a:endParaRPr sz="900"/>
          </a:p>
          <a:p>
            <a:pPr indent="0" lvl="0" marL="0" rtl="0" algn="l">
              <a:lnSpc>
                <a:spcPct val="115000"/>
              </a:lnSpc>
              <a:spcBef>
                <a:spcPts val="0"/>
              </a:spcBef>
              <a:spcAft>
                <a:spcPts val="0"/>
              </a:spcAft>
              <a:buClr>
                <a:schemeClr val="dk1"/>
              </a:buClr>
              <a:buSzPts val="1100"/>
              <a:buFont typeface="Arial"/>
              <a:buNone/>
            </a:pPr>
            <a:r>
              <a:t/>
            </a:r>
            <a:endParaRPr sz="900"/>
          </a:p>
          <a:p>
            <a:pPr indent="0" lvl="0" marL="0" marR="0" rtl="0" algn="l">
              <a:lnSpc>
                <a:spcPct val="115000"/>
              </a:lnSpc>
              <a:spcBef>
                <a:spcPts val="0"/>
              </a:spcBef>
              <a:spcAft>
                <a:spcPts val="0"/>
              </a:spcAft>
              <a:buClr>
                <a:srgbClr val="000000"/>
              </a:buClr>
              <a:buSzPts val="900"/>
              <a:buFont typeface="Arial"/>
              <a:buNone/>
            </a:pPr>
            <a:r>
              <a:t/>
            </a:r>
            <a:endParaRPr sz="900"/>
          </a:p>
        </p:txBody>
      </p:sp>
      <p:sp>
        <p:nvSpPr>
          <p:cNvPr id="292" name="Google Shape;292;p23"/>
          <p:cNvSpPr/>
          <p:nvPr/>
        </p:nvSpPr>
        <p:spPr>
          <a:xfrm>
            <a:off x="6531683" y="5019813"/>
            <a:ext cx="169500" cy="169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3" name="Google Shape;293;p23"/>
          <p:cNvSpPr txBox="1"/>
          <p:nvPr/>
        </p:nvSpPr>
        <p:spPr>
          <a:xfrm>
            <a:off x="6639471" y="4962579"/>
            <a:ext cx="104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700">
                <a:solidFill>
                  <a:schemeClr val="accent1"/>
                </a:solidFill>
              </a:rPr>
              <a:t>DÉPLOIEMENT</a:t>
            </a:r>
            <a:endParaRPr sz="900">
              <a:solidFill>
                <a:schemeClr val="dk1"/>
              </a:solidFill>
              <a:latin typeface="Roboto"/>
              <a:ea typeface="Roboto"/>
              <a:cs typeface="Roboto"/>
              <a:sym typeface="Roboto"/>
            </a:endParaRPr>
          </a:p>
        </p:txBody>
      </p:sp>
      <p:sp>
        <p:nvSpPr>
          <p:cNvPr id="294" name="Google Shape;294;p23"/>
          <p:cNvSpPr/>
          <p:nvPr/>
        </p:nvSpPr>
        <p:spPr>
          <a:xfrm>
            <a:off x="7732183" y="5019813"/>
            <a:ext cx="169500" cy="1695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95" name="Google Shape;295;p23"/>
          <p:cNvSpPr txBox="1"/>
          <p:nvPr/>
        </p:nvSpPr>
        <p:spPr>
          <a:xfrm>
            <a:off x="7839971" y="4962579"/>
            <a:ext cx="1041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700">
                <a:solidFill>
                  <a:schemeClr val="accent1"/>
                </a:solidFill>
              </a:rPr>
              <a:t>PRODUIT</a:t>
            </a:r>
            <a:endParaRPr sz="9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01" name="Google Shape;301;p24"/>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302" name="Google Shape;302;p24"/>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303" name="Google Shape;303;p24"/>
          <p:cNvSpPr txBox="1"/>
          <p:nvPr/>
        </p:nvSpPr>
        <p:spPr>
          <a:xfrm>
            <a:off x="438718" y="1548825"/>
            <a:ext cx="547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latin typeface="Source Sans Pro"/>
                <a:ea typeface="Source Sans Pro"/>
                <a:cs typeface="Source Sans Pro"/>
                <a:sym typeface="Source Sans Pro"/>
              </a:rPr>
              <a:t>Pour faire tout cela nous aurons besoin d’un budget de</a:t>
            </a:r>
            <a:endParaRPr b="1" sz="1800">
              <a:solidFill>
                <a:srgbClr val="000091"/>
              </a:solidFill>
              <a:latin typeface="Source Sans Pro"/>
              <a:ea typeface="Source Sans Pro"/>
              <a:cs typeface="Source Sans Pro"/>
              <a:sym typeface="Source Sans Pro"/>
            </a:endParaRPr>
          </a:p>
        </p:txBody>
      </p:sp>
      <p:sp>
        <p:nvSpPr>
          <p:cNvPr id="304" name="Google Shape;304;p24"/>
          <p:cNvSpPr txBox="1"/>
          <p:nvPr/>
        </p:nvSpPr>
        <p:spPr>
          <a:xfrm>
            <a:off x="530525" y="2298800"/>
            <a:ext cx="31329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rPr b="1" lang="fr" sz="1500">
                <a:solidFill>
                  <a:srgbClr val="000091"/>
                </a:solidFill>
                <a:latin typeface="Source Sans Pro"/>
                <a:ea typeface="Source Sans Pro"/>
                <a:cs typeface="Source Sans Pro"/>
                <a:sym typeface="Source Sans Pro"/>
              </a:rPr>
              <a:t>113 jours de Développement</a:t>
            </a: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t/>
            </a: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rPr b="1" lang="fr" sz="1500">
                <a:solidFill>
                  <a:srgbClr val="000091"/>
                </a:solidFill>
                <a:latin typeface="Source Sans Pro"/>
                <a:ea typeface="Source Sans Pro"/>
                <a:cs typeface="Source Sans Pro"/>
                <a:sym typeface="Source Sans Pro"/>
              </a:rPr>
              <a:t>49 jours de chargé de déploiement</a:t>
            </a:r>
            <a:br>
              <a:rPr b="1" lang="fr" sz="1500">
                <a:solidFill>
                  <a:srgbClr val="000091"/>
                </a:solidFill>
                <a:latin typeface="Source Sans Pro"/>
                <a:ea typeface="Source Sans Pro"/>
                <a:cs typeface="Source Sans Pro"/>
                <a:sym typeface="Source Sans Pro"/>
              </a:rPr>
            </a:b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rPr b="1" lang="fr" sz="1500">
                <a:solidFill>
                  <a:srgbClr val="000091"/>
                </a:solidFill>
                <a:latin typeface="Source Sans Pro"/>
                <a:ea typeface="Source Sans Pro"/>
                <a:cs typeface="Source Sans Pro"/>
                <a:sym typeface="Source Sans Pro"/>
              </a:rPr>
              <a:t>10 jours de design </a:t>
            </a: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t/>
            </a: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rPr b="1" lang="fr" sz="1500">
                <a:solidFill>
                  <a:srgbClr val="000091"/>
                </a:solidFill>
                <a:latin typeface="Source Sans Pro"/>
                <a:ea typeface="Source Sans Pro"/>
                <a:cs typeface="Source Sans Pro"/>
                <a:sym typeface="Source Sans Pro"/>
              </a:rPr>
              <a:t>30 jours de coaching</a:t>
            </a:r>
            <a:endParaRPr b="1"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rgbClr val="000091"/>
              </a:solidFill>
              <a:latin typeface="Source Sans Pro"/>
              <a:ea typeface="Source Sans Pro"/>
              <a:cs typeface="Source Sans Pro"/>
              <a:sym typeface="Source Sans Pro"/>
            </a:endParaRPr>
          </a:p>
          <a:p>
            <a:pPr indent="0" lvl="0" marL="0" rtl="0" algn="l">
              <a:spcBef>
                <a:spcPts val="0"/>
              </a:spcBef>
              <a:spcAft>
                <a:spcPts val="0"/>
              </a:spcAft>
              <a:buNone/>
            </a:pPr>
            <a:r>
              <a:t/>
            </a:r>
            <a:endParaRPr sz="1500">
              <a:solidFill>
                <a:srgbClr val="000091"/>
              </a:solidFill>
              <a:latin typeface="Source Sans Pro"/>
              <a:ea typeface="Source Sans Pro"/>
              <a:cs typeface="Source Sans Pro"/>
              <a:sym typeface="Source Sans Pro"/>
            </a:endParaRPr>
          </a:p>
        </p:txBody>
      </p:sp>
      <p:pic>
        <p:nvPicPr>
          <p:cNvPr id="305" name="Google Shape;305;p24" title="Points scored"/>
          <p:cNvPicPr preferRelativeResize="0"/>
          <p:nvPr/>
        </p:nvPicPr>
        <p:blipFill>
          <a:blip r:embed="rId4">
            <a:alphaModFix/>
          </a:blip>
          <a:stretch>
            <a:fillRect/>
          </a:stretch>
        </p:blipFill>
        <p:spPr>
          <a:xfrm>
            <a:off x="5604900" y="3043475"/>
            <a:ext cx="3234075" cy="1999749"/>
          </a:xfrm>
          <a:prstGeom prst="rect">
            <a:avLst/>
          </a:prstGeom>
          <a:noFill/>
          <a:ln>
            <a:noFill/>
          </a:ln>
        </p:spPr>
      </p:pic>
      <p:sp>
        <p:nvSpPr>
          <p:cNvPr id="306" name="Google Shape;306;p24"/>
          <p:cNvSpPr txBox="1"/>
          <p:nvPr/>
        </p:nvSpPr>
        <p:spPr>
          <a:xfrm>
            <a:off x="3913150" y="2298800"/>
            <a:ext cx="1541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rPr lang="fr" sz="1500">
                <a:solidFill>
                  <a:schemeClr val="accent1"/>
                </a:solidFill>
                <a:latin typeface="Source Sans Pro"/>
                <a:ea typeface="Source Sans Pro"/>
                <a:cs typeface="Source Sans Pro"/>
                <a:sym typeface="Source Sans Pro"/>
              </a:rPr>
              <a:t>00.000€</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rPr lang="fr" sz="1500">
                <a:solidFill>
                  <a:schemeClr val="accent1"/>
                </a:solidFill>
                <a:latin typeface="Source Sans Pro"/>
                <a:ea typeface="Source Sans Pro"/>
                <a:cs typeface="Source Sans Pro"/>
                <a:sym typeface="Source Sans Pro"/>
              </a:rPr>
              <a:t>00.000€</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rPr lang="fr" sz="1500">
                <a:solidFill>
                  <a:schemeClr val="accent1"/>
                </a:solidFill>
                <a:latin typeface="Source Sans Pro"/>
                <a:ea typeface="Source Sans Pro"/>
                <a:cs typeface="Source Sans Pro"/>
                <a:sym typeface="Source Sans Pro"/>
              </a:rPr>
              <a:t>00.000€</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rPr lang="fr" sz="1500">
                <a:solidFill>
                  <a:schemeClr val="accent1"/>
                </a:solidFill>
                <a:latin typeface="Source Sans Pro"/>
                <a:ea typeface="Source Sans Pro"/>
                <a:cs typeface="Source Sans Pro"/>
                <a:sym typeface="Source Sans Pro"/>
              </a:rPr>
              <a:t>00.000€</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t/>
            </a:r>
            <a:endParaRPr sz="1500">
              <a:solidFill>
                <a:schemeClr val="accent1"/>
              </a:solidFill>
              <a:latin typeface="Source Sans Pro"/>
              <a:ea typeface="Source Sans Pro"/>
              <a:cs typeface="Source Sans Pro"/>
              <a:sym typeface="Source Sans Pro"/>
            </a:endParaRPr>
          </a:p>
          <a:p>
            <a:pPr indent="0" lvl="0" marL="0" rtl="0" algn="r">
              <a:spcBef>
                <a:spcPts val="0"/>
              </a:spcBef>
              <a:spcAft>
                <a:spcPts val="0"/>
              </a:spcAft>
              <a:buNone/>
            </a:pPr>
            <a:r>
              <a:t/>
            </a:r>
            <a:endParaRPr sz="1500">
              <a:solidFill>
                <a:schemeClr val="accent1"/>
              </a:solidFill>
              <a:latin typeface="Source Sans Pro"/>
              <a:ea typeface="Source Sans Pro"/>
              <a:cs typeface="Source Sans Pro"/>
              <a:sym typeface="Source Sans Pro"/>
            </a:endParaRPr>
          </a:p>
        </p:txBody>
      </p:sp>
      <p:sp>
        <p:nvSpPr>
          <p:cNvPr id="307" name="Google Shape;307;p24"/>
          <p:cNvSpPr/>
          <p:nvPr/>
        </p:nvSpPr>
        <p:spPr>
          <a:xfrm>
            <a:off x="5834052" y="1614963"/>
            <a:ext cx="2287500" cy="336000"/>
          </a:xfrm>
          <a:prstGeom prst="rect">
            <a:avLst/>
          </a:prstGeom>
          <a:solidFill>
            <a:srgbClr val="E0E1FF"/>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200">
                <a:solidFill>
                  <a:schemeClr val="accent1"/>
                </a:solidFill>
              </a:rPr>
              <a:t>000.000 € TTC</a:t>
            </a:r>
            <a:endParaRPr b="1" sz="1200">
              <a:solidFill>
                <a:schemeClr val="accent1"/>
              </a:solidFill>
            </a:endParaRPr>
          </a:p>
        </p:txBody>
      </p:sp>
      <p:sp>
        <p:nvSpPr>
          <p:cNvPr id="308" name="Google Shape;308;p24"/>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Le budget sollicité</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a:t>
            </a:r>
            <a:r>
              <a:rPr lang="fr" sz="1100">
                <a:solidFill>
                  <a:srgbClr val="000000"/>
                </a:solidFill>
                <a:latin typeface="Source Sans Pro"/>
                <a:ea typeface="Source Sans Pro"/>
                <a:cs typeface="Source Sans Pro"/>
                <a:sym typeface="Source Sans Pro"/>
              </a:rPr>
              <a:t>i</a:t>
            </a:r>
            <a:r>
              <a:rPr lang="fr" sz="1100">
                <a:solidFill>
                  <a:srgbClr val="000000"/>
                </a:solidFill>
                <a:latin typeface="Source Sans Pro"/>
                <a:ea typeface="Source Sans Pro"/>
                <a:cs typeface="Source Sans Pro"/>
                <a:sym typeface="Source Sans Pro"/>
              </a:rPr>
              <a:t>on interministérielle du numérique</a:t>
            </a:r>
            <a:endParaRPr sz="1200">
              <a:solidFill>
                <a:srgbClr val="000000"/>
              </a:solidFill>
              <a:latin typeface="Source Sans Pro"/>
              <a:ea typeface="Source Sans Pro"/>
              <a:cs typeface="Source Sans Pro"/>
              <a:sym typeface="Source Sans Pro"/>
            </a:endParaRPr>
          </a:p>
        </p:txBody>
      </p:sp>
      <p:pic>
        <p:nvPicPr>
          <p:cNvPr id="314" name="Google Shape;314;p25"/>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315" name="Google Shape;315;p25"/>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316" name="Google Shape;316;p25"/>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Les enjeux de la prochaine phase</a:t>
            </a:r>
            <a:endParaRPr b="1" sz="2400">
              <a:solidFill>
                <a:srgbClr val="0B139E"/>
              </a:solidFill>
            </a:endParaRPr>
          </a:p>
          <a:p>
            <a:pPr indent="0" lvl="0" marL="0" rtl="0" algn="l">
              <a:spcBef>
                <a:spcPts val="400"/>
              </a:spcBef>
              <a:spcAft>
                <a:spcPts val="0"/>
              </a:spcAft>
              <a:buClr>
                <a:schemeClr val="dk1"/>
              </a:buClr>
              <a:buSzPts val="1100"/>
              <a:buFont typeface="Arial"/>
              <a:buNone/>
            </a:pPr>
            <a:r>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
        <p:nvSpPr>
          <p:cNvPr id="317" name="Google Shape;317;p25"/>
          <p:cNvSpPr/>
          <p:nvPr/>
        </p:nvSpPr>
        <p:spPr>
          <a:xfrm>
            <a:off x="566625" y="1851275"/>
            <a:ext cx="1217100" cy="11937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4800">
                <a:solidFill>
                  <a:schemeClr val="dk1"/>
                </a:solidFill>
              </a:rPr>
              <a:t>🔭</a:t>
            </a:r>
            <a:endParaRPr b="1" sz="7400">
              <a:solidFill>
                <a:srgbClr val="000091"/>
              </a:solidFill>
              <a:latin typeface="Roboto"/>
              <a:ea typeface="Roboto"/>
              <a:cs typeface="Roboto"/>
              <a:sym typeface="Roboto"/>
            </a:endParaRPr>
          </a:p>
        </p:txBody>
      </p:sp>
      <p:sp>
        <p:nvSpPr>
          <p:cNvPr id="318" name="Google Shape;318;p25"/>
          <p:cNvSpPr txBox="1"/>
          <p:nvPr/>
        </p:nvSpPr>
        <p:spPr>
          <a:xfrm>
            <a:off x="2164725" y="1851275"/>
            <a:ext cx="6703800" cy="3011400"/>
          </a:xfrm>
          <a:prstGeom prst="rect">
            <a:avLst/>
          </a:prstGeom>
          <a:noFill/>
          <a:ln>
            <a:noFill/>
          </a:ln>
        </p:spPr>
        <p:txBody>
          <a:bodyPr anchorCtr="0" anchor="t" bIns="26800" lIns="26800" spcFirstLastPara="1" rIns="26800" wrap="square" tIns="26800">
            <a:noAutofit/>
          </a:bodyPr>
          <a:lstStyle/>
          <a:p>
            <a:pPr indent="0" lvl="0" marL="0" rtl="0" algn="l">
              <a:spcBef>
                <a:spcPts val="400"/>
              </a:spcBef>
              <a:spcAft>
                <a:spcPts val="0"/>
              </a:spcAft>
              <a:buClr>
                <a:schemeClr val="dk1"/>
              </a:buClr>
              <a:buSzPts val="1100"/>
              <a:buFont typeface="Arial"/>
              <a:buNone/>
            </a:pPr>
            <a:r>
              <a:rPr b="1" lang="fr" sz="2000">
                <a:solidFill>
                  <a:srgbClr val="0B139E"/>
                </a:solidFill>
              </a:rPr>
              <a:t>Nous avons identifié 5 enjeux majeurs : </a:t>
            </a:r>
            <a:endParaRPr b="1" sz="2000">
              <a:solidFill>
                <a:srgbClr val="0B139E"/>
              </a:solidFill>
            </a:endParaRPr>
          </a:p>
          <a:p>
            <a:pPr indent="0" lvl="0" marL="0" rtl="0" algn="l">
              <a:spcBef>
                <a:spcPts val="400"/>
              </a:spcBef>
              <a:spcAft>
                <a:spcPts val="0"/>
              </a:spcAft>
              <a:buClr>
                <a:schemeClr val="dk1"/>
              </a:buClr>
              <a:buSzPts val="1100"/>
              <a:buFont typeface="Arial"/>
              <a:buNone/>
            </a:pPr>
            <a:r>
              <a:t/>
            </a:r>
            <a:endParaRPr b="1" i="1" sz="1900">
              <a:solidFill>
                <a:srgbClr val="0B139E"/>
              </a:solidFill>
              <a:latin typeface="Spectral"/>
              <a:ea typeface="Spectral"/>
              <a:cs typeface="Spectral"/>
              <a:sym typeface="Spectral"/>
            </a:endParaRPr>
          </a:p>
          <a:p>
            <a:pPr indent="-336550" lvl="0" marL="457200" rtl="0" algn="l">
              <a:lnSpc>
                <a:spcPct val="115000"/>
              </a:lnSpc>
              <a:spcBef>
                <a:spcPts val="400"/>
              </a:spcBef>
              <a:spcAft>
                <a:spcPts val="0"/>
              </a:spcAft>
              <a:buClr>
                <a:srgbClr val="0B139E"/>
              </a:buClr>
              <a:buSzPts val="1700"/>
              <a:buFont typeface="Spectral"/>
              <a:buChar char="-"/>
            </a:pPr>
            <a:r>
              <a:rPr i="1" lang="fr" sz="1700">
                <a:solidFill>
                  <a:srgbClr val="0B139E"/>
                </a:solidFill>
                <a:latin typeface="Spectral"/>
                <a:ea typeface="Spectral"/>
                <a:cs typeface="Spectral"/>
                <a:sym typeface="Spectral"/>
              </a:rPr>
              <a:t>L’interconnexion avec [cet autre prod</a:t>
            </a:r>
            <a:r>
              <a:rPr i="1" lang="fr" sz="1700">
                <a:solidFill>
                  <a:srgbClr val="0B139E"/>
                </a:solidFill>
                <a:latin typeface="Spectral"/>
                <a:ea typeface="Spectral"/>
                <a:cs typeface="Spectral"/>
                <a:sym typeface="Spectral"/>
              </a:rPr>
              <a:t>tui</a:t>
            </a:r>
            <a:endParaRPr i="1" sz="1700">
              <a:solidFill>
                <a:srgbClr val="0B139E"/>
              </a:solidFill>
              <a:latin typeface="Spectral"/>
              <a:ea typeface="Spectral"/>
              <a:cs typeface="Spectral"/>
              <a:sym typeface="Spectral"/>
            </a:endParaRPr>
          </a:p>
          <a:p>
            <a:pPr indent="-336550" lvl="0" marL="457200" rtl="0" algn="l">
              <a:lnSpc>
                <a:spcPct val="115000"/>
              </a:lnSpc>
              <a:spcBef>
                <a:spcPts val="0"/>
              </a:spcBef>
              <a:spcAft>
                <a:spcPts val="0"/>
              </a:spcAft>
              <a:buClr>
                <a:srgbClr val="0B139E"/>
              </a:buClr>
              <a:buSzPts val="1700"/>
              <a:buFont typeface="Spectral"/>
              <a:buChar char="-"/>
            </a:pPr>
            <a:r>
              <a:rPr i="1" lang="fr" sz="1700">
                <a:solidFill>
                  <a:srgbClr val="0B139E"/>
                </a:solidFill>
                <a:latin typeface="Spectral"/>
                <a:ea typeface="Spectral"/>
                <a:cs typeface="Spectral"/>
                <a:sym typeface="Spectral"/>
              </a:rPr>
              <a:t>La sécurité informatique </a:t>
            </a:r>
            <a:endParaRPr i="1" sz="1700">
              <a:solidFill>
                <a:srgbClr val="0B139E"/>
              </a:solidFill>
              <a:latin typeface="Spectral"/>
              <a:ea typeface="Spectral"/>
              <a:cs typeface="Spectral"/>
              <a:sym typeface="Spectral"/>
            </a:endParaRPr>
          </a:p>
          <a:p>
            <a:pPr indent="-336550" lvl="0" marL="457200" rtl="0" algn="l">
              <a:lnSpc>
                <a:spcPct val="115000"/>
              </a:lnSpc>
              <a:spcBef>
                <a:spcPts val="0"/>
              </a:spcBef>
              <a:spcAft>
                <a:spcPts val="0"/>
              </a:spcAft>
              <a:buClr>
                <a:srgbClr val="0B139E"/>
              </a:buClr>
              <a:buSzPts val="1700"/>
              <a:buFont typeface="Spectral"/>
              <a:buChar char="-"/>
            </a:pPr>
            <a:r>
              <a:rPr i="1" lang="fr" sz="1700">
                <a:solidFill>
                  <a:srgbClr val="0B139E"/>
                </a:solidFill>
                <a:latin typeface="Spectral"/>
                <a:ea typeface="Spectral"/>
                <a:cs typeface="Spectral"/>
                <a:sym typeface="Spectral"/>
              </a:rPr>
              <a:t>Les données personnelles</a:t>
            </a:r>
            <a:endParaRPr i="1" sz="1700">
              <a:solidFill>
                <a:srgbClr val="0B139E"/>
              </a:solidFill>
              <a:latin typeface="Spectral"/>
              <a:ea typeface="Spectral"/>
              <a:cs typeface="Spectral"/>
              <a:sym typeface="Spectral"/>
            </a:endParaRPr>
          </a:p>
          <a:p>
            <a:pPr indent="-336550" lvl="0" marL="457200" rtl="0" algn="l">
              <a:lnSpc>
                <a:spcPct val="115000"/>
              </a:lnSpc>
              <a:spcBef>
                <a:spcPts val="0"/>
              </a:spcBef>
              <a:spcAft>
                <a:spcPts val="0"/>
              </a:spcAft>
              <a:buClr>
                <a:srgbClr val="0B139E"/>
              </a:buClr>
              <a:buSzPts val="1700"/>
              <a:buFont typeface="Spectral"/>
              <a:buChar char="-"/>
            </a:pPr>
            <a:r>
              <a:rPr i="1" lang="fr" sz="1700">
                <a:solidFill>
                  <a:srgbClr val="0B139E"/>
                </a:solidFill>
                <a:latin typeface="Spectral"/>
                <a:ea typeface="Spectral"/>
                <a:cs typeface="Spectral"/>
                <a:sym typeface="Spectral"/>
              </a:rPr>
              <a:t>Le transfert du portage des startups d'État</a:t>
            </a:r>
            <a:endParaRPr i="1" sz="1700">
              <a:solidFill>
                <a:srgbClr val="0B139E"/>
              </a:solidFill>
              <a:latin typeface="Spectral"/>
              <a:ea typeface="Spectral"/>
              <a:cs typeface="Spectral"/>
              <a:sym typeface="Spectral"/>
            </a:endParaRPr>
          </a:p>
          <a:p>
            <a:pPr indent="-336550" lvl="0" marL="457200" rtl="0" algn="l">
              <a:lnSpc>
                <a:spcPct val="115000"/>
              </a:lnSpc>
              <a:spcBef>
                <a:spcPts val="0"/>
              </a:spcBef>
              <a:spcAft>
                <a:spcPts val="0"/>
              </a:spcAft>
              <a:buClr>
                <a:srgbClr val="0B139E"/>
              </a:buClr>
              <a:buSzPts val="1700"/>
              <a:buFont typeface="Spectral"/>
              <a:buChar char="-"/>
            </a:pPr>
            <a:r>
              <a:rPr i="1" lang="fr" sz="1700">
                <a:solidFill>
                  <a:srgbClr val="0B139E"/>
                </a:solidFill>
                <a:latin typeface="Spectral"/>
                <a:ea typeface="Spectral"/>
                <a:cs typeface="Spectral"/>
                <a:sym typeface="Spectral"/>
              </a:rPr>
              <a:t>La préparation du transfert </a:t>
            </a:r>
            <a:endParaRPr i="1" sz="1700">
              <a:solidFill>
                <a:srgbClr val="0B139E"/>
              </a:solidFill>
              <a:latin typeface="Spectral"/>
              <a:ea typeface="Spectral"/>
              <a:cs typeface="Spectral"/>
              <a:sym typeface="Spectral"/>
            </a:endParaRPr>
          </a:p>
          <a:p>
            <a:pPr indent="0" lvl="0" marL="0" marR="0" rtl="0" algn="l">
              <a:lnSpc>
                <a:spcPct val="100000"/>
              </a:lnSpc>
              <a:spcBef>
                <a:spcPts val="400"/>
              </a:spcBef>
              <a:spcAft>
                <a:spcPts val="400"/>
              </a:spcAft>
              <a:buClr>
                <a:srgbClr val="004C7F"/>
              </a:buClr>
              <a:buSzPts val="2300"/>
              <a:buFont typeface="Helvetica Neue"/>
              <a:buNone/>
            </a:pPr>
            <a:r>
              <a:t/>
            </a:r>
            <a:endParaRPr i="1" sz="1700">
              <a:solidFill>
                <a:srgbClr val="0B139E"/>
              </a:solidFill>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324" name="Google Shape;324;p26"/>
          <p:cNvSpPr txBox="1"/>
          <p:nvPr/>
        </p:nvSpPr>
        <p:spPr>
          <a:xfrm>
            <a:off x="276800" y="925825"/>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400"/>
              </a:spcAft>
              <a:buClr>
                <a:schemeClr val="dk1"/>
              </a:buClr>
              <a:buSzPts val="900"/>
              <a:buFont typeface="Arial"/>
              <a:buNone/>
            </a:pPr>
            <a:r>
              <a:rPr b="1" lang="fr" sz="3100">
                <a:solidFill>
                  <a:schemeClr val="lt1"/>
                </a:solidFill>
              </a:rPr>
              <a:t>Respect des standards</a:t>
            </a:r>
            <a:endParaRPr i="1" sz="3100">
              <a:solidFill>
                <a:schemeClr val="lt1"/>
              </a:solidFill>
              <a:latin typeface="Spectral Medium"/>
              <a:ea typeface="Spectral Medium"/>
              <a:cs typeface="Spectral Medium"/>
              <a:sym typeface="Spectral Medium"/>
            </a:endParaRPr>
          </a:p>
        </p:txBody>
      </p:sp>
      <p:sp>
        <p:nvSpPr>
          <p:cNvPr id="325" name="Google Shape;325;p26"/>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26" name="Google Shape;326;p26"/>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327" name="Google Shape;327;p26"/>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328" name="Google Shape;328;p26"/>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aphicFrame>
        <p:nvGraphicFramePr>
          <p:cNvPr descr="Tableau récapitulatif du niveau d'application des standards beta pour la SE." id="333" name="Google Shape;333;p27"/>
          <p:cNvGraphicFramePr/>
          <p:nvPr/>
        </p:nvGraphicFramePr>
        <p:xfrm>
          <a:off x="410000" y="727944"/>
          <a:ext cx="3000000" cy="3000000"/>
        </p:xfrm>
        <a:graphic>
          <a:graphicData uri="http://schemas.openxmlformats.org/drawingml/2006/table">
            <a:tbl>
              <a:tblPr>
                <a:noFill/>
                <a:tableStyleId>{2871C2D1-2B3C-4A3D-98E8-A417EA46C2DF}</a:tableStyleId>
              </a:tblPr>
              <a:tblGrid>
                <a:gridCol w="2468925"/>
                <a:gridCol w="6051675"/>
              </a:tblGrid>
              <a:tr h="599525">
                <a:tc>
                  <a:txBody>
                    <a:bodyPr/>
                    <a:lstStyle/>
                    <a:p>
                      <a:pPr indent="0" lvl="0" marL="0" rtl="0" algn="l">
                        <a:spcBef>
                          <a:spcPts val="0"/>
                        </a:spcBef>
                        <a:spcAft>
                          <a:spcPts val="0"/>
                        </a:spcAft>
                        <a:buNone/>
                      </a:pPr>
                      <a:r>
                        <a:rPr b="1" lang="fr" sz="1600">
                          <a:solidFill>
                            <a:schemeClr val="lt1"/>
                          </a:solidFill>
                        </a:rPr>
                        <a:t>Standards beta.gouv.fr</a:t>
                      </a:r>
                      <a:endParaRPr b="1" sz="1600">
                        <a:solidFill>
                          <a:schemeClr val="lt1"/>
                        </a:solidFill>
                      </a:endParaRPr>
                    </a:p>
                  </a:txBody>
                  <a:tcPr marT="101575" marB="101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B139E"/>
                    </a:solidFill>
                  </a:tcPr>
                </a:tc>
                <a:tc>
                  <a:txBody>
                    <a:bodyPr/>
                    <a:lstStyle/>
                    <a:p>
                      <a:pPr indent="0" lvl="0" marL="0" rtl="0" algn="l">
                        <a:lnSpc>
                          <a:spcPct val="115000"/>
                        </a:lnSpc>
                        <a:spcBef>
                          <a:spcPts val="0"/>
                        </a:spcBef>
                        <a:spcAft>
                          <a:spcPts val="0"/>
                        </a:spcAft>
                        <a:buNone/>
                      </a:pPr>
                      <a:r>
                        <a:rPr b="1" lang="fr" sz="1300">
                          <a:solidFill>
                            <a:schemeClr val="lt1"/>
                          </a:solidFill>
                        </a:rPr>
                        <a:t>Aujourd’hui</a:t>
                      </a:r>
                      <a:endParaRPr b="1" sz="1300">
                        <a:solidFill>
                          <a:schemeClr val="lt1"/>
                        </a:solidFill>
                      </a:endParaRPr>
                    </a:p>
                    <a:p>
                      <a:pPr indent="0" lvl="0" marL="0" rtl="0" algn="l">
                        <a:spcBef>
                          <a:spcPts val="0"/>
                        </a:spcBef>
                        <a:spcAft>
                          <a:spcPts val="0"/>
                        </a:spcAft>
                        <a:buNone/>
                      </a:pPr>
                      <a:r>
                        <a:rPr lang="fr" sz="1000">
                          <a:solidFill>
                            <a:schemeClr val="lt1"/>
                          </a:solidFill>
                        </a:rPr>
                        <a:t>le 06/07/2024</a:t>
                      </a:r>
                      <a:endParaRPr b="1" sz="1000">
                        <a:solidFill>
                          <a:schemeClr val="lt1"/>
                        </a:solidFill>
                      </a:endParaRPr>
                    </a:p>
                  </a:txBody>
                  <a:tcPr marT="101575" marB="10157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B139E"/>
                    </a:solidFill>
                  </a:tcPr>
                </a:tc>
              </a:tr>
              <a:tr h="447925">
                <a:tc>
                  <a:txBody>
                    <a:bodyPr/>
                    <a:lstStyle/>
                    <a:p>
                      <a:pPr indent="0" lvl="0" marL="0" rtl="0" algn="l">
                        <a:spcBef>
                          <a:spcPts val="0"/>
                        </a:spcBef>
                        <a:spcAft>
                          <a:spcPts val="0"/>
                        </a:spcAft>
                        <a:buNone/>
                      </a:pPr>
                      <a:r>
                        <a:rPr b="1" lang="fr" sz="1600"/>
                        <a:t>Pilotage par l’impact</a:t>
                      </a:r>
                      <a:endParaRPr sz="1600"/>
                    </a:p>
                  </a:txBody>
                  <a:tcPr marT="101575" marB="10157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 Dispersion de </a:t>
                      </a:r>
                      <a:r>
                        <a:rPr lang="fr" sz="1300">
                          <a:solidFill>
                            <a:schemeClr val="hlink"/>
                          </a:solidFill>
                        </a:rPr>
                        <a:t>la</a:t>
                      </a:r>
                      <a:r>
                        <a:rPr lang="fr" sz="1300">
                          <a:solidFill>
                            <a:schemeClr val="hlink"/>
                          </a:solidFill>
                        </a:rPr>
                        <a:t> mesure d’impact</a:t>
                      </a:r>
                      <a:endParaRPr sz="1300"/>
                    </a:p>
                  </a:txBody>
                  <a:tcPr marT="101575" marB="101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47925">
                <a:tc>
                  <a:txBody>
                    <a:bodyPr/>
                    <a:lstStyle/>
                    <a:p>
                      <a:pPr indent="0" lvl="0" marL="0" rtl="0" algn="l">
                        <a:spcBef>
                          <a:spcPts val="0"/>
                        </a:spcBef>
                        <a:spcAft>
                          <a:spcPts val="0"/>
                        </a:spcAft>
                        <a:buNone/>
                      </a:pPr>
                      <a:r>
                        <a:rPr b="1" lang="fr" sz="1600"/>
                        <a:t>Équipe autonome</a:t>
                      </a:r>
                      <a:endParaRPr sz="1600"/>
                    </a:p>
                  </a:txBody>
                  <a:tcPr marT="101575" marB="10157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 Ingérence de la hiérarchie</a:t>
                      </a:r>
                      <a:endParaRPr sz="1300"/>
                    </a:p>
                  </a:txBody>
                  <a:tcPr marT="101575" marB="101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47925">
                <a:tc>
                  <a:txBody>
                    <a:bodyPr/>
                    <a:lstStyle/>
                    <a:p>
                      <a:pPr indent="0" lvl="0" marL="0" rtl="0" algn="l">
                        <a:spcBef>
                          <a:spcPts val="0"/>
                        </a:spcBef>
                        <a:spcAft>
                          <a:spcPts val="0"/>
                        </a:spcAft>
                        <a:buNone/>
                      </a:pPr>
                      <a:r>
                        <a:rPr b="1" lang="fr" sz="1600"/>
                        <a:t>Mode produit</a:t>
                      </a:r>
                      <a:endParaRPr b="1" sz="1600"/>
                    </a:p>
                  </a:txBody>
                  <a:tcPr marT="101575" marB="10157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a:t>
                      </a:r>
                      <a:endParaRPr sz="1300"/>
                    </a:p>
                  </a:txBody>
                  <a:tcPr marT="101575" marB="101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47925">
                <a:tc gridSpan="2">
                  <a:txBody>
                    <a:bodyPr/>
                    <a:lstStyle/>
                    <a:p>
                      <a:pPr indent="0" lvl="0" marL="0" rtl="0" algn="l">
                        <a:spcBef>
                          <a:spcPts val="0"/>
                        </a:spcBef>
                        <a:spcAft>
                          <a:spcPts val="0"/>
                        </a:spcAft>
                        <a:buNone/>
                      </a:pPr>
                      <a:r>
                        <a:rPr b="1" lang="fr" sz="1300">
                          <a:highlight>
                            <a:schemeClr val="lt2"/>
                          </a:highlight>
                        </a:rPr>
                        <a:t>Standards de qualité</a:t>
                      </a:r>
                      <a:endParaRPr sz="1300">
                        <a:highlight>
                          <a:schemeClr val="lt2"/>
                        </a:highlight>
                      </a:endParaRPr>
                    </a:p>
                  </a:txBody>
                  <a:tcPr marT="101575" marB="101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hMerge="1"/>
              </a:tr>
              <a:tr h="404000">
                <a:tc>
                  <a:txBody>
                    <a:bodyPr/>
                    <a:lstStyle/>
                    <a:p>
                      <a:pPr indent="0" lvl="0" marL="0" rtl="0" algn="l">
                        <a:spcBef>
                          <a:spcPts val="0"/>
                        </a:spcBef>
                        <a:spcAft>
                          <a:spcPts val="0"/>
                        </a:spcAft>
                        <a:buNone/>
                      </a:pPr>
                      <a:r>
                        <a:rPr lang="fr" sz="1300">
                          <a:solidFill>
                            <a:schemeClr val="dk1"/>
                          </a:solidFill>
                        </a:rPr>
                        <a:t>Accessibilité</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a:t>
                      </a:r>
                      <a:r>
                        <a:rPr lang="fr" sz="1300"/>
                        <a:t>  Pas de travaux entamés</a:t>
                      </a:r>
                      <a:endParaRPr sz="1300"/>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04000">
                <a:tc>
                  <a:txBody>
                    <a:bodyPr/>
                    <a:lstStyle/>
                    <a:p>
                      <a:pPr indent="0" lvl="0" marL="0" rtl="0" algn="l">
                        <a:spcBef>
                          <a:spcPts val="0"/>
                        </a:spcBef>
                        <a:spcAft>
                          <a:spcPts val="0"/>
                        </a:spcAft>
                        <a:buNone/>
                      </a:pPr>
                      <a:r>
                        <a:rPr lang="fr" sz="1300">
                          <a:solidFill>
                            <a:schemeClr val="dk1"/>
                          </a:solidFill>
                        </a:rPr>
                        <a:t>Qualité logicielle</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hlink"/>
                        </a:buClr>
                        <a:buSzPts val="1200"/>
                        <a:buFont typeface="Arial"/>
                        <a:buNone/>
                      </a:pPr>
                      <a:r>
                        <a:rPr lang="fr" sz="1300">
                          <a:solidFill>
                            <a:schemeClr val="hlink"/>
                          </a:solidFill>
                        </a:rPr>
                        <a:t>🟢  Note : privilégier les briques communes</a:t>
                      </a:r>
                      <a:endParaRPr sz="1300">
                        <a:solidFill>
                          <a:schemeClr val="hlink"/>
                        </a:solidFill>
                      </a:endParaRPr>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04000">
                <a:tc>
                  <a:txBody>
                    <a:bodyPr/>
                    <a:lstStyle/>
                    <a:p>
                      <a:pPr indent="0" lvl="0" marL="0" rtl="0" algn="l">
                        <a:spcBef>
                          <a:spcPts val="0"/>
                        </a:spcBef>
                        <a:spcAft>
                          <a:spcPts val="0"/>
                        </a:spcAft>
                        <a:buNone/>
                      </a:pPr>
                      <a:r>
                        <a:rPr lang="fr" sz="1300">
                          <a:solidFill>
                            <a:schemeClr val="dk1"/>
                          </a:solidFill>
                        </a:rPr>
                        <a:t>Transparence</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a:t>
                      </a:r>
                      <a:r>
                        <a:rPr lang="fr" sz="1300"/>
                        <a:t>  Note : mettre à jour la fiche</a:t>
                      </a:r>
                      <a:endParaRPr sz="1300">
                        <a:solidFill>
                          <a:schemeClr val="hlink"/>
                        </a:solidFill>
                      </a:endParaRPr>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04000">
                <a:tc>
                  <a:txBody>
                    <a:bodyPr/>
                    <a:lstStyle/>
                    <a:p>
                      <a:pPr indent="0" lvl="0" marL="0" rtl="0" algn="l">
                        <a:spcBef>
                          <a:spcPts val="0"/>
                        </a:spcBef>
                        <a:spcAft>
                          <a:spcPts val="0"/>
                        </a:spcAft>
                        <a:buNone/>
                      </a:pPr>
                      <a:r>
                        <a:rPr lang="fr" sz="1300">
                          <a:solidFill>
                            <a:schemeClr val="dk1"/>
                          </a:solidFill>
                        </a:rPr>
                        <a:t>Qualité du support</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a:t>
                      </a:r>
                      <a:r>
                        <a:rPr lang="fr" sz="1300"/>
                        <a:t>  </a:t>
                      </a:r>
                      <a:endParaRPr sz="1300">
                        <a:solidFill>
                          <a:schemeClr val="hlink"/>
                        </a:solidFill>
                      </a:endParaRPr>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04000">
                <a:tc>
                  <a:txBody>
                    <a:bodyPr/>
                    <a:lstStyle/>
                    <a:p>
                      <a:pPr indent="0" lvl="0" marL="0" rtl="0" algn="l">
                        <a:spcBef>
                          <a:spcPts val="0"/>
                        </a:spcBef>
                        <a:spcAft>
                          <a:spcPts val="0"/>
                        </a:spcAft>
                        <a:buNone/>
                      </a:pPr>
                      <a:r>
                        <a:rPr lang="fr" sz="1300">
                          <a:solidFill>
                            <a:schemeClr val="dk1"/>
                          </a:solidFill>
                        </a:rPr>
                        <a:t>Sécurité</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  Prochaine étape : atelier de sécurité</a:t>
                      </a:r>
                      <a:endParaRPr sz="1300">
                        <a:solidFill>
                          <a:schemeClr val="hlink"/>
                        </a:solidFill>
                      </a:endParaRPr>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04000">
                <a:tc>
                  <a:txBody>
                    <a:bodyPr/>
                    <a:lstStyle/>
                    <a:p>
                      <a:pPr indent="0" lvl="0" marL="0" rtl="0" algn="l">
                        <a:spcBef>
                          <a:spcPts val="0"/>
                        </a:spcBef>
                        <a:spcAft>
                          <a:spcPts val="0"/>
                        </a:spcAft>
                        <a:buNone/>
                      </a:pPr>
                      <a:r>
                        <a:rPr lang="fr" sz="1300">
                          <a:solidFill>
                            <a:schemeClr val="dk1"/>
                          </a:solidFill>
                        </a:rPr>
                        <a:t>Vie privée</a:t>
                      </a:r>
                      <a:endParaRPr sz="1300">
                        <a:solidFill>
                          <a:schemeClr val="dk1"/>
                        </a:solidFill>
                      </a:endParaRPr>
                    </a:p>
                  </a:txBody>
                  <a:tcPr marT="80000" marB="80000" marR="72000" marL="7200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fr" sz="1300">
                          <a:solidFill>
                            <a:schemeClr val="hlink"/>
                          </a:solidFill>
                        </a:rPr>
                        <a:t>🟢</a:t>
                      </a:r>
                      <a:endParaRPr sz="1300">
                        <a:solidFill>
                          <a:schemeClr val="hlink"/>
                        </a:solidFill>
                      </a:endParaRPr>
                    </a:p>
                  </a:txBody>
                  <a:tcPr marT="80000" marB="80000" marR="72000" marL="7200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0"/>
          <p:cNvSpPr txBox="1"/>
          <p:nvPr/>
        </p:nvSpPr>
        <p:spPr>
          <a:xfrm>
            <a:off x="-100834" y="8204482"/>
            <a:ext cx="2741100" cy="768600"/>
          </a:xfrm>
          <a:prstGeom prst="rect">
            <a:avLst/>
          </a:prstGeom>
          <a:noFill/>
          <a:ln>
            <a:noFill/>
          </a:ln>
        </p:spPr>
        <p:txBody>
          <a:bodyPr anchorCtr="0" anchor="ctr" bIns="26800" lIns="26800" spcFirstLastPara="1" rIns="26800" wrap="square" tIns="26800">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cxnSp>
        <p:nvCxnSpPr>
          <p:cNvPr id="54" name="Google Shape;54;p1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1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56" name="Google Shape;56;p10"/>
          <p:cNvSpPr/>
          <p:nvPr/>
        </p:nvSpPr>
        <p:spPr>
          <a:xfrm>
            <a:off x="11531" y="0"/>
            <a:ext cx="9144000" cy="768900"/>
          </a:xfrm>
          <a:prstGeom prst="rect">
            <a:avLst/>
          </a:prstGeom>
          <a:solidFill>
            <a:schemeClr val="lt1"/>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a:p>
        </p:txBody>
      </p:sp>
      <p:sp>
        <p:nvSpPr>
          <p:cNvPr id="57" name="Google Shape;57;p10"/>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58" name="Google Shape;58;p10"/>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59" name="Google Shape;59;p1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60" name="Google Shape;60;p10"/>
          <p:cNvSpPr txBox="1"/>
          <p:nvPr/>
        </p:nvSpPr>
        <p:spPr>
          <a:xfrm>
            <a:off x="3082853" y="2356079"/>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61" name="Google Shape;61;p10"/>
          <p:cNvPicPr preferRelativeResize="0"/>
          <p:nvPr/>
        </p:nvPicPr>
        <p:blipFill rotWithShape="1">
          <a:blip r:embed="rId4">
            <a:alphaModFix/>
          </a:blip>
          <a:srcRect b="7094" l="9462" r="4122" t="6489"/>
          <a:stretch/>
        </p:blipFill>
        <p:spPr>
          <a:xfrm>
            <a:off x="2356109" y="2250137"/>
            <a:ext cx="706200" cy="706200"/>
          </a:xfrm>
          <a:prstGeom prst="ellipse">
            <a:avLst/>
          </a:prstGeom>
          <a:noFill/>
          <a:ln>
            <a:noFill/>
          </a:ln>
        </p:spPr>
      </p:pic>
      <p:cxnSp>
        <p:nvCxnSpPr>
          <p:cNvPr id="62" name="Google Shape;62;p10"/>
          <p:cNvCxnSpPr/>
          <p:nvPr/>
        </p:nvCxnSpPr>
        <p:spPr>
          <a:xfrm>
            <a:off x="2051630" y="2191293"/>
            <a:ext cx="0" cy="1978800"/>
          </a:xfrm>
          <a:prstGeom prst="straightConnector1">
            <a:avLst/>
          </a:prstGeom>
          <a:noFill/>
          <a:ln cap="flat" cmpd="sng" w="28575">
            <a:solidFill>
              <a:srgbClr val="000091"/>
            </a:solidFill>
            <a:prstDash val="solid"/>
            <a:round/>
            <a:headEnd len="med" w="med" type="none"/>
            <a:tailEnd len="med" w="med" type="none"/>
          </a:ln>
        </p:spPr>
      </p:cxnSp>
      <p:sp>
        <p:nvSpPr>
          <p:cNvPr id="63" name="Google Shape;63;p10"/>
          <p:cNvSpPr txBox="1"/>
          <p:nvPr/>
        </p:nvSpPr>
        <p:spPr>
          <a:xfrm>
            <a:off x="3082853" y="3257804"/>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64" name="Google Shape;64;p10"/>
          <p:cNvPicPr preferRelativeResize="0"/>
          <p:nvPr/>
        </p:nvPicPr>
        <p:blipFill rotWithShape="1">
          <a:blip r:embed="rId4">
            <a:alphaModFix/>
          </a:blip>
          <a:srcRect b="7094" l="9462" r="4122" t="6489"/>
          <a:stretch/>
        </p:blipFill>
        <p:spPr>
          <a:xfrm>
            <a:off x="2356109" y="3151862"/>
            <a:ext cx="706200" cy="706200"/>
          </a:xfrm>
          <a:prstGeom prst="ellipse">
            <a:avLst/>
          </a:prstGeom>
          <a:noFill/>
          <a:ln>
            <a:noFill/>
          </a:ln>
        </p:spPr>
      </p:pic>
      <p:sp>
        <p:nvSpPr>
          <p:cNvPr id="65" name="Google Shape;65;p10"/>
          <p:cNvSpPr txBox="1"/>
          <p:nvPr/>
        </p:nvSpPr>
        <p:spPr>
          <a:xfrm>
            <a:off x="4928878" y="2356079"/>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66" name="Google Shape;66;p10"/>
          <p:cNvPicPr preferRelativeResize="0"/>
          <p:nvPr/>
        </p:nvPicPr>
        <p:blipFill rotWithShape="1">
          <a:blip r:embed="rId4">
            <a:alphaModFix/>
          </a:blip>
          <a:srcRect b="7094" l="9462" r="4122" t="6489"/>
          <a:stretch/>
        </p:blipFill>
        <p:spPr>
          <a:xfrm>
            <a:off x="4202134" y="2250137"/>
            <a:ext cx="706200" cy="706200"/>
          </a:xfrm>
          <a:prstGeom prst="ellipse">
            <a:avLst/>
          </a:prstGeom>
          <a:noFill/>
          <a:ln>
            <a:noFill/>
          </a:ln>
        </p:spPr>
      </p:pic>
      <p:sp>
        <p:nvSpPr>
          <p:cNvPr id="67" name="Google Shape;67;p10"/>
          <p:cNvSpPr txBox="1"/>
          <p:nvPr/>
        </p:nvSpPr>
        <p:spPr>
          <a:xfrm>
            <a:off x="4928878" y="3257804"/>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68" name="Google Shape;68;p10"/>
          <p:cNvPicPr preferRelativeResize="0"/>
          <p:nvPr/>
        </p:nvPicPr>
        <p:blipFill rotWithShape="1">
          <a:blip r:embed="rId4">
            <a:alphaModFix/>
          </a:blip>
          <a:srcRect b="7094" l="9462" r="4122" t="6489"/>
          <a:stretch/>
        </p:blipFill>
        <p:spPr>
          <a:xfrm>
            <a:off x="4202134" y="3151862"/>
            <a:ext cx="706200" cy="706200"/>
          </a:xfrm>
          <a:prstGeom prst="ellipse">
            <a:avLst/>
          </a:prstGeom>
          <a:noFill/>
          <a:ln>
            <a:noFill/>
          </a:ln>
        </p:spPr>
      </p:pic>
      <p:sp>
        <p:nvSpPr>
          <p:cNvPr id="69" name="Google Shape;69;p10"/>
          <p:cNvSpPr txBox="1"/>
          <p:nvPr/>
        </p:nvSpPr>
        <p:spPr>
          <a:xfrm>
            <a:off x="6851103" y="2356079"/>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70" name="Google Shape;70;p10"/>
          <p:cNvPicPr preferRelativeResize="0"/>
          <p:nvPr/>
        </p:nvPicPr>
        <p:blipFill rotWithShape="1">
          <a:blip r:embed="rId4">
            <a:alphaModFix/>
          </a:blip>
          <a:srcRect b="7094" l="9462" r="4122" t="6489"/>
          <a:stretch/>
        </p:blipFill>
        <p:spPr>
          <a:xfrm>
            <a:off x="6124359" y="2250137"/>
            <a:ext cx="706200" cy="706200"/>
          </a:xfrm>
          <a:prstGeom prst="ellipse">
            <a:avLst/>
          </a:prstGeom>
          <a:noFill/>
          <a:ln>
            <a:noFill/>
          </a:ln>
        </p:spPr>
      </p:pic>
      <p:sp>
        <p:nvSpPr>
          <p:cNvPr id="71" name="Google Shape;71;p10"/>
          <p:cNvSpPr txBox="1"/>
          <p:nvPr/>
        </p:nvSpPr>
        <p:spPr>
          <a:xfrm>
            <a:off x="6851103" y="3257804"/>
            <a:ext cx="1190400" cy="3693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b="1" lang="fr" sz="900">
                <a:latin typeface="Helvetica Neue"/>
                <a:ea typeface="Helvetica Neue"/>
                <a:cs typeface="Helvetica Neue"/>
                <a:sym typeface="Helvetica Neue"/>
              </a:rPr>
              <a:t>Nom Prénom</a:t>
            </a:r>
            <a:endParaRPr b="1" sz="900">
              <a:latin typeface="Helvetica Neue"/>
              <a:ea typeface="Helvetica Neue"/>
              <a:cs typeface="Helvetica Neue"/>
              <a:sym typeface="Helvetica Neue"/>
            </a:endParaRPr>
          </a:p>
          <a:p>
            <a:pPr indent="0" lvl="0" marL="0" rtl="0" algn="l">
              <a:spcBef>
                <a:spcPts val="0"/>
              </a:spcBef>
              <a:spcAft>
                <a:spcPts val="0"/>
              </a:spcAft>
              <a:buNone/>
            </a:pPr>
            <a:r>
              <a:rPr lang="fr" sz="900">
                <a:latin typeface="Helvetica Neue"/>
                <a:ea typeface="Helvetica Neue"/>
                <a:cs typeface="Helvetica Neue"/>
                <a:sym typeface="Helvetica Neue"/>
              </a:rPr>
              <a:t>Rôle dans l’équipe</a:t>
            </a:r>
            <a:endParaRPr sz="900">
              <a:latin typeface="Helvetica Neue"/>
              <a:ea typeface="Helvetica Neue"/>
              <a:cs typeface="Helvetica Neue"/>
              <a:sym typeface="Helvetica Neue"/>
            </a:endParaRPr>
          </a:p>
        </p:txBody>
      </p:sp>
      <p:pic>
        <p:nvPicPr>
          <p:cNvPr id="72" name="Google Shape;72;p10"/>
          <p:cNvPicPr preferRelativeResize="0"/>
          <p:nvPr/>
        </p:nvPicPr>
        <p:blipFill rotWithShape="1">
          <a:blip r:embed="rId4">
            <a:alphaModFix/>
          </a:blip>
          <a:srcRect b="7094" l="9462" r="4122" t="6489"/>
          <a:stretch/>
        </p:blipFill>
        <p:spPr>
          <a:xfrm>
            <a:off x="6124359" y="3151862"/>
            <a:ext cx="706200" cy="706200"/>
          </a:xfrm>
          <a:prstGeom prst="ellipse">
            <a:avLst/>
          </a:prstGeom>
          <a:noFill/>
          <a:ln>
            <a:noFill/>
          </a:ln>
        </p:spPr>
      </p:pic>
      <p:sp>
        <p:nvSpPr>
          <p:cNvPr id="73" name="Google Shape;73;p10"/>
          <p:cNvSpPr/>
          <p:nvPr/>
        </p:nvSpPr>
        <p:spPr>
          <a:xfrm>
            <a:off x="845525" y="2764600"/>
            <a:ext cx="848400" cy="832200"/>
          </a:xfrm>
          <a:prstGeom prst="ellipse">
            <a:avLst/>
          </a:prstGeom>
          <a:solidFill>
            <a:srgbClr val="E0E1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5400">
              <a:solidFill>
                <a:srgbClr val="F0F0F0"/>
              </a:solidFill>
              <a:latin typeface="Roboto"/>
              <a:ea typeface="Roboto"/>
              <a:cs typeface="Roboto"/>
              <a:sym typeface="Roboto"/>
            </a:endParaRPr>
          </a:p>
        </p:txBody>
      </p:sp>
      <p:sp>
        <p:nvSpPr>
          <p:cNvPr id="74" name="Google Shape;74;p10"/>
          <p:cNvSpPr txBox="1"/>
          <p:nvPr/>
        </p:nvSpPr>
        <p:spPr>
          <a:xfrm>
            <a:off x="491522" y="1031700"/>
            <a:ext cx="14628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L’équipe</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pic>
        <p:nvPicPr>
          <p:cNvPr id="75" name="Google Shape;75;p10"/>
          <p:cNvPicPr preferRelativeResize="0"/>
          <p:nvPr/>
        </p:nvPicPr>
        <p:blipFill>
          <a:blip r:embed="rId5">
            <a:alphaModFix/>
          </a:blip>
          <a:stretch>
            <a:fillRect/>
          </a:stretch>
        </p:blipFill>
        <p:spPr>
          <a:xfrm>
            <a:off x="916623" y="2860095"/>
            <a:ext cx="706200" cy="71006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8"/>
          <p:cNvSpPr/>
          <p:nvPr/>
        </p:nvSpPr>
        <p:spPr>
          <a:xfrm>
            <a:off x="0" y="765750"/>
            <a:ext cx="9144000" cy="4514700"/>
          </a:xfrm>
          <a:prstGeom prst="rect">
            <a:avLst/>
          </a:prstGeom>
          <a:solidFill>
            <a:srgbClr val="E0E1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Calibri"/>
              <a:buNone/>
            </a:pPr>
            <a:r>
              <a:t/>
            </a:r>
            <a:endParaRPr b="0" i="0" sz="700" u="none" cap="none" strike="noStrike">
              <a:solidFill>
                <a:srgbClr val="000000"/>
              </a:solidFill>
              <a:latin typeface="Calibri"/>
              <a:ea typeface="Calibri"/>
              <a:cs typeface="Calibri"/>
              <a:sym typeface="Calibri"/>
            </a:endParaRPr>
          </a:p>
        </p:txBody>
      </p:sp>
      <p:sp>
        <p:nvSpPr>
          <p:cNvPr id="339" name="Google Shape;339;p28"/>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40" name="Google Shape;340;p28"/>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341" name="Google Shape;341;p28"/>
          <p:cNvSpPr txBox="1"/>
          <p:nvPr/>
        </p:nvSpPr>
        <p:spPr>
          <a:xfrm>
            <a:off x="491513" y="2240249"/>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Comment contacter l’équipe ? </a:t>
            </a:r>
            <a:endParaRPr b="1" sz="2400">
              <a:solidFill>
                <a:srgbClr val="0B139E"/>
              </a:solidFill>
            </a:endParaRPr>
          </a:p>
          <a:p>
            <a:pPr indent="0" lvl="0" marL="0" rtl="0" algn="l">
              <a:spcBef>
                <a:spcPts val="400"/>
              </a:spcBef>
              <a:spcAft>
                <a:spcPts val="0"/>
              </a:spcAft>
              <a:buClr>
                <a:srgbClr val="004C7F"/>
              </a:buClr>
              <a:buSzPts val="2300"/>
              <a:buFont typeface="Helvetica Neue"/>
              <a:buNone/>
            </a:pPr>
            <a:r>
              <a:rPr i="1" lang="fr" sz="2400">
                <a:solidFill>
                  <a:srgbClr val="0B139E"/>
                </a:solidFill>
                <a:latin typeface="Spectral"/>
                <a:ea typeface="Spectral"/>
                <a:cs typeface="Spectral"/>
                <a:sym typeface="Spectral"/>
              </a:rPr>
              <a:t>Un formulaire unique pour toutes vos demandes </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
        <p:nvSpPr>
          <p:cNvPr id="342" name="Google Shape;342;p28"/>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3" name="Google Shape;343;p28"/>
          <p:cNvSpPr/>
          <p:nvPr/>
        </p:nvSpPr>
        <p:spPr>
          <a:xfrm>
            <a:off x="491525" y="3368275"/>
            <a:ext cx="579600" cy="499800"/>
          </a:xfrm>
          <a:prstGeom prst="roundRect">
            <a:avLst>
              <a:gd fmla="val 16667" name="adj"/>
            </a:avLst>
          </a:prstGeom>
          <a:noFill/>
          <a:ln cap="flat" cmpd="sng" w="9525">
            <a:solidFill>
              <a:srgbClr val="0000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sz="3600">
                <a:solidFill>
                  <a:srgbClr val="000091"/>
                </a:solidFill>
                <a:latin typeface="Source Sans Pro"/>
                <a:ea typeface="Source Sans Pro"/>
                <a:cs typeface="Source Sans Pro"/>
                <a:sym typeface="Source Sans Pro"/>
              </a:rPr>
              <a:t>→</a:t>
            </a:r>
            <a:endParaRPr b="1" sz="3600">
              <a:solidFill>
                <a:srgbClr val="000091"/>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349" name="Google Shape;349;p29"/>
          <p:cNvSpPr txBox="1"/>
          <p:nvPr/>
        </p:nvSpPr>
        <p:spPr>
          <a:xfrm>
            <a:off x="276800" y="925825"/>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400"/>
              </a:spcAft>
              <a:buClr>
                <a:schemeClr val="dk1"/>
              </a:buClr>
              <a:buSzPts val="900"/>
              <a:buFont typeface="Arial"/>
              <a:buNone/>
            </a:pPr>
            <a:r>
              <a:rPr b="1" lang="fr" sz="3100">
                <a:solidFill>
                  <a:schemeClr val="lt1"/>
                </a:solidFill>
              </a:rPr>
              <a:t>Merci pour votre écoute</a:t>
            </a:r>
            <a:endParaRPr i="1" sz="3100">
              <a:solidFill>
                <a:schemeClr val="lt1"/>
              </a:solidFill>
              <a:latin typeface="Spectral Medium"/>
              <a:ea typeface="Spectral Medium"/>
              <a:cs typeface="Spectral Medium"/>
              <a:sym typeface="Spectral Medium"/>
            </a:endParaRPr>
          </a:p>
        </p:txBody>
      </p:sp>
      <p:sp>
        <p:nvSpPr>
          <p:cNvPr id="350" name="Google Shape;350;p29"/>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51" name="Google Shape;351;p29"/>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352" name="Google Shape;352;p29"/>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29"/>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0"/>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359" name="Google Shape;359;p30"/>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60" name="Google Shape;360;p30"/>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361" name="Google Shape;361;p3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30"/>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363" name="Google Shape;363;p30"/>
          <p:cNvSpPr txBox="1"/>
          <p:nvPr/>
        </p:nvSpPr>
        <p:spPr>
          <a:xfrm>
            <a:off x="276800" y="933200"/>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400"/>
              </a:spcAft>
              <a:buClr>
                <a:schemeClr val="dk1"/>
              </a:buClr>
              <a:buSzPts val="900"/>
              <a:buFont typeface="Arial"/>
              <a:buNone/>
            </a:pPr>
            <a:r>
              <a:rPr b="1" lang="fr" sz="3100">
                <a:solidFill>
                  <a:schemeClr val="lt1"/>
                </a:solidFill>
              </a:rPr>
              <a:t>Si besoin d’un récap sur la méthode</a:t>
            </a:r>
            <a:endParaRPr i="1" sz="3100">
              <a:solidFill>
                <a:schemeClr val="lt1"/>
              </a:solidFill>
              <a:latin typeface="Spectral Medium"/>
              <a:ea typeface="Spectral Medium"/>
              <a:cs typeface="Spectral Medium"/>
              <a:sym typeface="Spectral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1"/>
          <p:cNvPicPr preferRelativeResize="0"/>
          <p:nvPr/>
        </p:nvPicPr>
        <p:blipFill>
          <a:blip r:embed="rId3">
            <a:alphaModFix/>
          </a:blip>
          <a:stretch>
            <a:fillRect/>
          </a:stretch>
        </p:blipFill>
        <p:spPr>
          <a:xfrm>
            <a:off x="1170623" y="1430839"/>
            <a:ext cx="6458615" cy="3185795"/>
          </a:xfrm>
          <a:prstGeom prst="rect">
            <a:avLst/>
          </a:prstGeom>
          <a:noFill/>
          <a:ln>
            <a:noFill/>
          </a:ln>
        </p:spPr>
      </p:pic>
      <p:pic>
        <p:nvPicPr>
          <p:cNvPr id="370" name="Google Shape;370;p31"/>
          <p:cNvPicPr preferRelativeResize="0"/>
          <p:nvPr/>
        </p:nvPicPr>
        <p:blipFill>
          <a:blip r:embed="rId4">
            <a:alphaModFix/>
          </a:blip>
          <a:stretch>
            <a:fillRect/>
          </a:stretch>
        </p:blipFill>
        <p:spPr>
          <a:xfrm>
            <a:off x="4123339" y="3909561"/>
            <a:ext cx="3710594" cy="954943"/>
          </a:xfrm>
          <a:prstGeom prst="rect">
            <a:avLst/>
          </a:prstGeom>
          <a:noFill/>
          <a:ln>
            <a:noFill/>
          </a:ln>
        </p:spPr>
      </p:pic>
      <p:sp>
        <p:nvSpPr>
          <p:cNvPr id="371" name="Google Shape;371;p31"/>
          <p:cNvSpPr txBox="1"/>
          <p:nvPr/>
        </p:nvSpPr>
        <p:spPr>
          <a:xfrm>
            <a:off x="388525" y="325500"/>
            <a:ext cx="8582400" cy="864600"/>
          </a:xfrm>
          <a:prstGeom prst="rect">
            <a:avLst/>
          </a:prstGeom>
          <a:noFill/>
          <a:ln>
            <a:noFill/>
          </a:ln>
        </p:spPr>
        <p:txBody>
          <a:bodyPr anchorCtr="0" anchor="t" bIns="26800" lIns="26800" spcFirstLastPara="1" rIns="26800" wrap="square" tIns="26800">
            <a:noAutofit/>
          </a:bodyPr>
          <a:lstStyle/>
          <a:p>
            <a:pPr indent="0" lvl="0" marL="0" rtl="0" algn="l">
              <a:spcBef>
                <a:spcPts val="0"/>
              </a:spcBef>
              <a:spcAft>
                <a:spcPts val="0"/>
              </a:spcAft>
              <a:buClr>
                <a:srgbClr val="004C7F"/>
              </a:buClr>
              <a:buSzPts val="2300"/>
              <a:buFont typeface="Helvetica Neue"/>
              <a:buNone/>
            </a:pPr>
            <a:r>
              <a:rPr b="1" lang="fr" sz="2500">
                <a:solidFill>
                  <a:srgbClr val="0B139E"/>
                </a:solidFill>
              </a:rPr>
              <a:t>Au début de l’histoire,</a:t>
            </a:r>
            <a:br>
              <a:rPr b="1" lang="fr" sz="2500">
                <a:solidFill>
                  <a:srgbClr val="0B139E"/>
                </a:solidFill>
              </a:rPr>
            </a:br>
            <a:r>
              <a:rPr b="1" lang="fr" sz="2500">
                <a:solidFill>
                  <a:srgbClr val="0B139E"/>
                </a:solidFill>
              </a:rPr>
              <a:t>des exemples de SI pas très réussis</a:t>
            </a:r>
            <a:endParaRPr b="1" sz="2500">
              <a:solidFill>
                <a:srgbClr val="0B139E"/>
              </a:solidFill>
            </a:endParaRPr>
          </a:p>
        </p:txBody>
      </p:sp>
      <p:pic>
        <p:nvPicPr>
          <p:cNvPr id="372" name="Google Shape;372;p31"/>
          <p:cNvPicPr preferRelativeResize="0"/>
          <p:nvPr/>
        </p:nvPicPr>
        <p:blipFill rotWithShape="1">
          <a:blip r:embed="rId5">
            <a:alphaModFix/>
          </a:blip>
          <a:srcRect b="0" l="0" r="0" t="27530"/>
          <a:stretch/>
        </p:blipFill>
        <p:spPr>
          <a:xfrm>
            <a:off x="4938746" y="1322584"/>
            <a:ext cx="3034654" cy="1171575"/>
          </a:xfrm>
          <a:prstGeom prst="rect">
            <a:avLst/>
          </a:prstGeom>
          <a:noFill/>
          <a:ln>
            <a:noFill/>
          </a:ln>
        </p:spPr>
      </p:pic>
      <p:cxnSp>
        <p:nvCxnSpPr>
          <p:cNvPr id="373" name="Google Shape;373;p31"/>
          <p:cNvCxnSpPr/>
          <p:nvPr/>
        </p:nvCxnSpPr>
        <p:spPr>
          <a:xfrm>
            <a:off x="276788" y="5280458"/>
            <a:ext cx="85917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2"/>
          <p:cNvPicPr preferRelativeResize="0"/>
          <p:nvPr/>
        </p:nvPicPr>
        <p:blipFill rotWithShape="1">
          <a:blip r:embed="rId3">
            <a:alphaModFix/>
          </a:blip>
          <a:srcRect b="0" l="0" r="0" t="1632"/>
          <a:stretch/>
        </p:blipFill>
        <p:spPr>
          <a:xfrm>
            <a:off x="497247" y="1794722"/>
            <a:ext cx="1679053" cy="2235000"/>
          </a:xfrm>
          <a:prstGeom prst="rect">
            <a:avLst/>
          </a:prstGeom>
          <a:noFill/>
          <a:ln>
            <a:noFill/>
          </a:ln>
          <a:effectLst>
            <a:outerShdw blurRad="228600" rotWithShape="0" algn="bl" dir="5400000" dist="76200">
              <a:srgbClr val="000000">
                <a:alpha val="23000"/>
              </a:srgbClr>
            </a:outerShdw>
          </a:effectLst>
        </p:spPr>
      </p:pic>
      <p:sp>
        <p:nvSpPr>
          <p:cNvPr id="380" name="Google Shape;380;p32"/>
          <p:cNvSpPr txBox="1"/>
          <p:nvPr/>
        </p:nvSpPr>
        <p:spPr>
          <a:xfrm>
            <a:off x="3247675" y="1360444"/>
            <a:ext cx="5382300" cy="3860700"/>
          </a:xfrm>
          <a:prstGeom prst="rect">
            <a:avLst/>
          </a:prstGeom>
          <a:noFill/>
          <a:ln>
            <a:noFill/>
          </a:ln>
        </p:spPr>
        <p:txBody>
          <a:bodyPr anchorCtr="0" anchor="t" bIns="34300" lIns="34300" spcFirstLastPara="1" rIns="34300" wrap="square" tIns="34300">
            <a:noAutofit/>
          </a:bodyPr>
          <a:lstStyle/>
          <a:p>
            <a:pPr indent="0" lvl="0" marL="342900" rtl="0" algn="l">
              <a:spcBef>
                <a:spcPts val="200"/>
              </a:spcBef>
              <a:spcAft>
                <a:spcPts val="0"/>
              </a:spcAft>
              <a:buNone/>
            </a:pPr>
            <a:r>
              <a:rPr b="1" lang="fr" sz="1200">
                <a:solidFill>
                  <a:schemeClr val="accent1"/>
                </a:solidFill>
              </a:rPr>
              <a:t>Exécution :</a:t>
            </a:r>
            <a:r>
              <a:rPr lang="fr" sz="1200">
                <a:solidFill>
                  <a:schemeClr val="accent1"/>
                </a:solidFill>
              </a:rPr>
              <a:t> certains projets numériques ne sont jamais mis en ligne.</a:t>
            </a:r>
            <a:endParaRPr sz="1200">
              <a:solidFill>
                <a:schemeClr val="accent1"/>
              </a:solidFill>
            </a:endParaRPr>
          </a:p>
          <a:p>
            <a:pPr indent="0" lvl="0" marL="342900" rtl="0" algn="l">
              <a:spcBef>
                <a:spcPts val="500"/>
              </a:spcBef>
              <a:spcAft>
                <a:spcPts val="0"/>
              </a:spcAft>
              <a:buNone/>
            </a:pPr>
            <a:r>
              <a:rPr i="1" lang="fr" sz="1200">
                <a:solidFill>
                  <a:srgbClr val="888888"/>
                </a:solidFill>
                <a:latin typeface="Spectral"/>
                <a:ea typeface="Spectral"/>
                <a:cs typeface="Spectral"/>
                <a:sym typeface="Spectral"/>
              </a:rPr>
              <a:t>“La tendance constatée (...) était de sur-dimensionner le périmètre des fonctionnalités attendues des projets, avec comme conséquence des délais prévisionnels importants de mise en œuvre (...) et un risque accru d’échec.”</a:t>
            </a:r>
            <a:endParaRPr i="1" sz="1000">
              <a:solidFill>
                <a:srgbClr val="999999"/>
              </a:solidFill>
            </a:endParaRPr>
          </a:p>
          <a:p>
            <a:pPr indent="0" lvl="0" marL="0" rtl="0" algn="l">
              <a:spcBef>
                <a:spcPts val="500"/>
              </a:spcBef>
              <a:spcAft>
                <a:spcPts val="0"/>
              </a:spcAft>
              <a:buNone/>
            </a:pPr>
            <a:r>
              <a:t/>
            </a:r>
            <a:endParaRPr i="1" sz="1000">
              <a:solidFill>
                <a:schemeClr val="dk1"/>
              </a:solidFill>
            </a:endParaRPr>
          </a:p>
          <a:p>
            <a:pPr indent="0" lvl="0" marL="342900" rtl="0" algn="l">
              <a:spcBef>
                <a:spcPts val="500"/>
              </a:spcBef>
              <a:spcAft>
                <a:spcPts val="0"/>
              </a:spcAft>
              <a:buNone/>
            </a:pPr>
            <a:r>
              <a:rPr b="1" lang="fr" sz="1200">
                <a:solidFill>
                  <a:schemeClr val="accent1"/>
                </a:solidFill>
              </a:rPr>
              <a:t>Finalité : </a:t>
            </a:r>
            <a:r>
              <a:rPr lang="fr" sz="1200">
                <a:solidFill>
                  <a:schemeClr val="accent1"/>
                </a:solidFill>
              </a:rPr>
              <a:t>les services numériques, une fois en ligne, n’ont pas ou peu d’impact, ou sont en décalage avec les besoins des utilisateurs, ou sont rapidement obsolètes après le passage en maintenance.</a:t>
            </a:r>
            <a:endParaRPr sz="1200">
              <a:solidFill>
                <a:schemeClr val="accent1"/>
              </a:solidFill>
            </a:endParaRPr>
          </a:p>
          <a:p>
            <a:pPr indent="0" lvl="0" marL="342900" rtl="0" algn="l">
              <a:spcBef>
                <a:spcPts val="500"/>
              </a:spcBef>
              <a:spcAft>
                <a:spcPts val="0"/>
              </a:spcAft>
              <a:buNone/>
            </a:pPr>
            <a:r>
              <a:rPr i="1" lang="fr" sz="1200">
                <a:solidFill>
                  <a:srgbClr val="888888"/>
                </a:solidFill>
                <a:latin typeface="Spectral"/>
                <a:ea typeface="Spectral"/>
                <a:cs typeface="Spectral"/>
                <a:sym typeface="Spectral"/>
              </a:rPr>
              <a:t>“A la mise en service (si cette étape est atteinte), les fonctionnalités risquent d’être en décalage avec les besoins des utilisateurs ou du public (« effet tunnel »).”</a:t>
            </a:r>
            <a:endParaRPr sz="1200">
              <a:solidFill>
                <a:srgbClr val="999999"/>
              </a:solidFill>
            </a:endParaRPr>
          </a:p>
          <a:p>
            <a:pPr indent="0" lvl="0" marL="342900" rtl="0" algn="l">
              <a:spcBef>
                <a:spcPts val="500"/>
              </a:spcBef>
              <a:spcAft>
                <a:spcPts val="0"/>
              </a:spcAft>
              <a:buNone/>
            </a:pPr>
            <a:r>
              <a:t/>
            </a:r>
            <a:endParaRPr sz="1200">
              <a:solidFill>
                <a:schemeClr val="dk1"/>
              </a:solidFill>
            </a:endParaRPr>
          </a:p>
          <a:p>
            <a:pPr indent="0" lvl="0" marL="342900" rtl="0" algn="l">
              <a:spcBef>
                <a:spcPts val="500"/>
              </a:spcBef>
              <a:spcAft>
                <a:spcPts val="0"/>
              </a:spcAft>
              <a:buNone/>
            </a:pPr>
            <a:r>
              <a:rPr b="1" lang="fr" sz="1200">
                <a:solidFill>
                  <a:schemeClr val="accent1"/>
                </a:solidFill>
              </a:rPr>
              <a:t>Responsabilité :</a:t>
            </a:r>
            <a:r>
              <a:rPr lang="fr" sz="1200">
                <a:solidFill>
                  <a:schemeClr val="accent1"/>
                </a:solidFill>
              </a:rPr>
              <a:t> les responsabilités sont diluées compte-tenu de calendriers trop peu resserrés. </a:t>
            </a:r>
            <a:endParaRPr sz="1200">
              <a:solidFill>
                <a:schemeClr val="accent1"/>
              </a:solidFill>
            </a:endParaRPr>
          </a:p>
          <a:p>
            <a:pPr indent="0" lvl="0" marL="342900" rtl="0" algn="l">
              <a:spcBef>
                <a:spcPts val="500"/>
              </a:spcBef>
              <a:spcAft>
                <a:spcPts val="0"/>
              </a:spcAft>
              <a:buNone/>
            </a:pPr>
            <a:r>
              <a:rPr i="1" lang="fr" sz="1200">
                <a:solidFill>
                  <a:srgbClr val="888888"/>
                </a:solidFill>
                <a:latin typeface="Spectral"/>
                <a:ea typeface="Spectral"/>
                <a:cs typeface="Spectral"/>
                <a:sym typeface="Spectral"/>
              </a:rPr>
              <a:t>“</a:t>
            </a:r>
            <a:r>
              <a:rPr i="1" lang="fr" sz="1200">
                <a:solidFill>
                  <a:srgbClr val="888888"/>
                </a:solidFill>
                <a:latin typeface="Spectral"/>
                <a:ea typeface="Spectral"/>
                <a:cs typeface="Spectral"/>
                <a:sym typeface="Spectral"/>
              </a:rPr>
              <a:t>L’institution d’un responsable de projet unique, couvrant la totalité de la responsabilité de la bonne fin du projet, est pourtant une solution pertinente pour prendre au quotidien les décisions nécessaires entre les équipes et, le cas échéant, soumettre à la direction générale les arbitrages à prendre.”</a:t>
            </a:r>
            <a:endParaRPr i="1" sz="1200">
              <a:solidFill>
                <a:srgbClr val="888888"/>
              </a:solidFill>
              <a:latin typeface="Spectral"/>
              <a:ea typeface="Spectral"/>
              <a:cs typeface="Spectral"/>
              <a:sym typeface="Spectral"/>
            </a:endParaRPr>
          </a:p>
          <a:p>
            <a:pPr indent="0" lvl="0" marL="342900" rtl="0" algn="l">
              <a:spcBef>
                <a:spcPts val="500"/>
              </a:spcBef>
              <a:spcAft>
                <a:spcPts val="0"/>
              </a:spcAft>
              <a:buClr>
                <a:schemeClr val="dk1"/>
              </a:buClr>
              <a:buSzPts val="1100"/>
              <a:buFont typeface="Arial"/>
              <a:buNone/>
            </a:pPr>
            <a:r>
              <a:t/>
            </a:r>
            <a:endParaRPr i="1" sz="1200">
              <a:solidFill>
                <a:srgbClr val="888888"/>
              </a:solidFill>
              <a:latin typeface="Spectral"/>
              <a:ea typeface="Spectral"/>
              <a:cs typeface="Spectral"/>
              <a:sym typeface="Spectral"/>
            </a:endParaRPr>
          </a:p>
          <a:p>
            <a:pPr indent="0" lvl="0" marL="342900" rtl="0" algn="l">
              <a:spcBef>
                <a:spcPts val="500"/>
              </a:spcBef>
              <a:spcAft>
                <a:spcPts val="500"/>
              </a:spcAft>
              <a:buNone/>
            </a:pPr>
            <a:r>
              <a:t/>
            </a:r>
            <a:endParaRPr i="1" sz="1200">
              <a:solidFill>
                <a:srgbClr val="888888"/>
              </a:solidFill>
              <a:latin typeface="Spectral"/>
              <a:ea typeface="Spectral"/>
              <a:cs typeface="Spectral"/>
              <a:sym typeface="Spectral"/>
            </a:endParaRPr>
          </a:p>
        </p:txBody>
      </p:sp>
      <p:sp>
        <p:nvSpPr>
          <p:cNvPr id="381" name="Google Shape;381;p32"/>
          <p:cNvSpPr txBox="1"/>
          <p:nvPr/>
        </p:nvSpPr>
        <p:spPr>
          <a:xfrm>
            <a:off x="280800" y="313778"/>
            <a:ext cx="8582400" cy="823800"/>
          </a:xfrm>
          <a:prstGeom prst="rect">
            <a:avLst/>
          </a:prstGeom>
          <a:noFill/>
          <a:ln>
            <a:noFill/>
          </a:ln>
        </p:spPr>
        <p:txBody>
          <a:bodyPr anchorCtr="0" anchor="t" bIns="26800" lIns="26800" spcFirstLastPara="1" rIns="26800" wrap="square" tIns="26800">
            <a:spAutoFit/>
          </a:bodyPr>
          <a:lstStyle/>
          <a:p>
            <a:pPr indent="0" lvl="0" marL="0" rtl="0" algn="l">
              <a:spcBef>
                <a:spcPts val="0"/>
              </a:spcBef>
              <a:spcAft>
                <a:spcPts val="0"/>
              </a:spcAft>
              <a:buClr>
                <a:srgbClr val="004C7F"/>
              </a:buClr>
              <a:buSzPts val="2300"/>
              <a:buFont typeface="Helvetica Neue"/>
              <a:buNone/>
            </a:pPr>
            <a:r>
              <a:rPr b="1" lang="fr" sz="2500">
                <a:solidFill>
                  <a:srgbClr val="0B139E"/>
                </a:solidFill>
              </a:rPr>
              <a:t>La conduite des grands projets numériques de l’État </a:t>
            </a:r>
            <a:endParaRPr b="1" sz="2500">
              <a:solidFill>
                <a:srgbClr val="0B139E"/>
              </a:solidFill>
            </a:endParaRPr>
          </a:p>
          <a:p>
            <a:pPr indent="0" lvl="0" marL="0" rtl="0" algn="l">
              <a:spcBef>
                <a:spcPts val="0"/>
              </a:spcBef>
              <a:spcAft>
                <a:spcPts val="0"/>
              </a:spcAft>
              <a:buClr>
                <a:srgbClr val="004C7F"/>
              </a:buClr>
              <a:buSzPts val="2300"/>
              <a:buFont typeface="Helvetica Neue"/>
              <a:buNone/>
            </a:pPr>
            <a:r>
              <a:rPr b="1" lang="fr" sz="2500">
                <a:solidFill>
                  <a:srgbClr val="0B139E"/>
                </a:solidFill>
              </a:rPr>
              <a:t>épinglée par la Cour des comptes</a:t>
            </a:r>
            <a:endParaRPr b="1" sz="2500">
              <a:solidFill>
                <a:srgbClr val="0B139E"/>
              </a:solidFill>
            </a:endParaRPr>
          </a:p>
        </p:txBody>
      </p:sp>
      <p:pic>
        <p:nvPicPr>
          <p:cNvPr id="382" name="Google Shape;382;p32"/>
          <p:cNvPicPr preferRelativeResize="0"/>
          <p:nvPr/>
        </p:nvPicPr>
        <p:blipFill>
          <a:blip r:embed="rId4">
            <a:alphaModFix/>
          </a:blip>
          <a:stretch>
            <a:fillRect/>
          </a:stretch>
        </p:blipFill>
        <p:spPr>
          <a:xfrm>
            <a:off x="2864701" y="1456056"/>
            <a:ext cx="527523" cy="527532"/>
          </a:xfrm>
          <a:prstGeom prst="rect">
            <a:avLst/>
          </a:prstGeom>
          <a:noFill/>
          <a:ln>
            <a:noFill/>
          </a:ln>
        </p:spPr>
      </p:pic>
      <p:pic>
        <p:nvPicPr>
          <p:cNvPr id="383" name="Google Shape;383;p32"/>
          <p:cNvPicPr preferRelativeResize="0"/>
          <p:nvPr/>
        </p:nvPicPr>
        <p:blipFill>
          <a:blip r:embed="rId5">
            <a:alphaModFix/>
          </a:blip>
          <a:stretch>
            <a:fillRect/>
          </a:stretch>
        </p:blipFill>
        <p:spPr>
          <a:xfrm>
            <a:off x="2826075" y="2683000"/>
            <a:ext cx="604775" cy="604786"/>
          </a:xfrm>
          <a:prstGeom prst="rect">
            <a:avLst/>
          </a:prstGeom>
          <a:noFill/>
          <a:ln>
            <a:noFill/>
          </a:ln>
        </p:spPr>
      </p:pic>
      <p:pic>
        <p:nvPicPr>
          <p:cNvPr id="384" name="Google Shape;384;p32"/>
          <p:cNvPicPr preferRelativeResize="0"/>
          <p:nvPr/>
        </p:nvPicPr>
        <p:blipFill>
          <a:blip r:embed="rId6">
            <a:alphaModFix/>
          </a:blip>
          <a:stretch>
            <a:fillRect/>
          </a:stretch>
        </p:blipFill>
        <p:spPr>
          <a:xfrm>
            <a:off x="2903327" y="4130685"/>
            <a:ext cx="488975" cy="488983"/>
          </a:xfrm>
          <a:prstGeom prst="rect">
            <a:avLst/>
          </a:prstGeom>
          <a:noFill/>
          <a:ln>
            <a:noFill/>
          </a:ln>
        </p:spPr>
      </p:pic>
      <p:sp>
        <p:nvSpPr>
          <p:cNvPr id="385" name="Google Shape;385;p32"/>
          <p:cNvSpPr/>
          <p:nvPr/>
        </p:nvSpPr>
        <p:spPr>
          <a:xfrm>
            <a:off x="484225" y="4677539"/>
            <a:ext cx="299400" cy="29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Roboto"/>
                <a:ea typeface="Roboto"/>
                <a:cs typeface="Roboto"/>
                <a:sym typeface="Roboto"/>
              </a:rPr>
              <a:t>i</a:t>
            </a:r>
            <a:endParaRPr sz="1200">
              <a:latin typeface="Roboto"/>
              <a:ea typeface="Roboto"/>
              <a:cs typeface="Roboto"/>
              <a:sym typeface="Roboto"/>
            </a:endParaRPr>
          </a:p>
        </p:txBody>
      </p:sp>
      <p:sp>
        <p:nvSpPr>
          <p:cNvPr id="386" name="Google Shape;386;p32"/>
          <p:cNvSpPr txBox="1"/>
          <p:nvPr/>
        </p:nvSpPr>
        <p:spPr>
          <a:xfrm>
            <a:off x="813050" y="4580528"/>
            <a:ext cx="1810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1"/>
                </a:solidFill>
                <a:latin typeface="Roboto"/>
                <a:ea typeface="Roboto"/>
                <a:cs typeface="Roboto"/>
                <a:sym typeface="Roboto"/>
              </a:rPr>
              <a:t>Rapport de juillet 2020 de la Cour des Comptes </a:t>
            </a:r>
            <a:endParaRPr b="1" sz="1000">
              <a:solidFill>
                <a:schemeClr val="accen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3"/>
          <p:cNvSpPr/>
          <p:nvPr/>
        </p:nvSpPr>
        <p:spPr>
          <a:xfrm>
            <a:off x="4686075" y="1379775"/>
            <a:ext cx="4458000" cy="3898200"/>
          </a:xfrm>
          <a:prstGeom prst="rect">
            <a:avLst/>
          </a:prstGeom>
          <a:solidFill>
            <a:schemeClr val="lt2"/>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100">
              <a:solidFill>
                <a:schemeClr val="accent1"/>
              </a:solidFill>
              <a:highlight>
                <a:schemeClr val="dk2"/>
              </a:highlight>
            </a:endParaRPr>
          </a:p>
        </p:txBody>
      </p:sp>
      <p:sp>
        <p:nvSpPr>
          <p:cNvPr id="392" name="Google Shape;392;p33"/>
          <p:cNvSpPr/>
          <p:nvPr/>
        </p:nvSpPr>
        <p:spPr>
          <a:xfrm>
            <a:off x="0" y="1379550"/>
            <a:ext cx="4686000" cy="3898200"/>
          </a:xfrm>
          <a:prstGeom prst="rect">
            <a:avLst/>
          </a:prstGeom>
          <a:solidFill>
            <a:schemeClr val="dk2"/>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100">
              <a:solidFill>
                <a:srgbClr val="D9D9D9"/>
              </a:solidFill>
              <a:highlight>
                <a:schemeClr val="dk2"/>
              </a:highlight>
            </a:endParaRPr>
          </a:p>
        </p:txBody>
      </p:sp>
      <p:sp>
        <p:nvSpPr>
          <p:cNvPr id="393" name="Google Shape;393;p33"/>
          <p:cNvSpPr/>
          <p:nvPr/>
        </p:nvSpPr>
        <p:spPr>
          <a:xfrm>
            <a:off x="11531" y="0"/>
            <a:ext cx="9144000" cy="768900"/>
          </a:xfrm>
          <a:prstGeom prst="rect">
            <a:avLst/>
          </a:prstGeom>
          <a:solidFill>
            <a:schemeClr val="lt1"/>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a:p>
        </p:txBody>
      </p:sp>
      <p:sp>
        <p:nvSpPr>
          <p:cNvPr id="394" name="Google Shape;394;p33"/>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395" name="Google Shape;395;p33"/>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396" name="Google Shape;396;p33"/>
          <p:cNvSpPr txBox="1"/>
          <p:nvPr/>
        </p:nvSpPr>
        <p:spPr>
          <a:xfrm>
            <a:off x="4940325" y="1833850"/>
            <a:ext cx="3779400" cy="2801400"/>
          </a:xfrm>
          <a:prstGeom prst="rect">
            <a:avLst/>
          </a:prstGeom>
          <a:noFill/>
          <a:ln>
            <a:noFill/>
          </a:ln>
        </p:spPr>
        <p:txBody>
          <a:bodyPr anchorCtr="0" anchor="t" bIns="71100" lIns="71100" spcFirstLastPara="1" rIns="71100" wrap="square" tIns="71100">
            <a:spAutoFit/>
          </a:bodyPr>
          <a:lstStyle/>
          <a:p>
            <a:pPr indent="0" lvl="0" marL="355600" rtl="0" algn="l">
              <a:lnSpc>
                <a:spcPct val="100000"/>
              </a:lnSpc>
              <a:spcBef>
                <a:spcPts val="0"/>
              </a:spcBef>
              <a:spcAft>
                <a:spcPts val="0"/>
              </a:spcAft>
              <a:buNone/>
            </a:pPr>
            <a:r>
              <a:t/>
            </a:r>
            <a:endParaRPr sz="1300">
              <a:solidFill>
                <a:schemeClr val="accent1"/>
              </a:solidFill>
            </a:endParaRPr>
          </a:p>
          <a:p>
            <a:pPr indent="-260350" lvl="0" marL="355600" rtl="0" algn="l">
              <a:lnSpc>
                <a:spcPct val="100000"/>
              </a:lnSpc>
              <a:spcBef>
                <a:spcPts val="0"/>
              </a:spcBef>
              <a:spcAft>
                <a:spcPts val="0"/>
              </a:spcAft>
              <a:buClr>
                <a:schemeClr val="accent1"/>
              </a:buClr>
              <a:buSzPts val="1300"/>
              <a:buChar char="➔"/>
            </a:pPr>
            <a:r>
              <a:rPr b="1" lang="fr" sz="1300">
                <a:solidFill>
                  <a:schemeClr val="accent1"/>
                </a:solidFill>
              </a:rPr>
              <a:t>Impliquer l’utilisateur final</a:t>
            </a:r>
            <a:r>
              <a:rPr lang="fr" sz="1300">
                <a:solidFill>
                  <a:schemeClr val="accent1"/>
                </a:solidFill>
              </a:rPr>
              <a:t> dès la conception du produit.</a:t>
            </a:r>
            <a:endParaRPr sz="1300">
              <a:solidFill>
                <a:schemeClr val="accent1"/>
              </a:solidFill>
            </a:endParaRPr>
          </a:p>
          <a:p>
            <a:pPr indent="0" lvl="0" marL="0" rtl="0" algn="l">
              <a:lnSpc>
                <a:spcPct val="100000"/>
              </a:lnSpc>
              <a:spcBef>
                <a:spcPts val="1200"/>
              </a:spcBef>
              <a:spcAft>
                <a:spcPts val="0"/>
              </a:spcAft>
              <a:buNone/>
            </a:pPr>
            <a:r>
              <a:t/>
            </a:r>
            <a:endParaRPr sz="1300">
              <a:solidFill>
                <a:schemeClr val="accent1"/>
              </a:solidFill>
            </a:endParaRPr>
          </a:p>
          <a:p>
            <a:pPr indent="-260350" lvl="0" marL="355600" rtl="0" algn="l">
              <a:spcBef>
                <a:spcPts val="0"/>
              </a:spcBef>
              <a:spcAft>
                <a:spcPts val="0"/>
              </a:spcAft>
              <a:buClr>
                <a:schemeClr val="accent1"/>
              </a:buClr>
              <a:buSzPts val="1300"/>
              <a:buChar char="➔"/>
            </a:pPr>
            <a:r>
              <a:rPr b="1" lang="fr" sz="1300">
                <a:solidFill>
                  <a:schemeClr val="accent1"/>
                </a:solidFill>
              </a:rPr>
              <a:t>Lancer rapidement le produit pour le confronter au terrain</a:t>
            </a:r>
            <a:r>
              <a:rPr lang="fr" sz="1300">
                <a:solidFill>
                  <a:schemeClr val="accent1"/>
                </a:solidFill>
              </a:rPr>
              <a:t>, dans une démarche d’amélioration continue.</a:t>
            </a:r>
            <a:endParaRPr sz="1300">
              <a:solidFill>
                <a:schemeClr val="accent1"/>
              </a:solidFill>
            </a:endParaRPr>
          </a:p>
          <a:p>
            <a:pPr indent="0" lvl="0" marL="355600" rtl="0" algn="l">
              <a:lnSpc>
                <a:spcPct val="100000"/>
              </a:lnSpc>
              <a:spcBef>
                <a:spcPts val="800"/>
              </a:spcBef>
              <a:spcAft>
                <a:spcPts val="0"/>
              </a:spcAft>
              <a:buNone/>
            </a:pPr>
            <a:r>
              <a:t/>
            </a:r>
            <a:endParaRPr b="1" sz="1300">
              <a:solidFill>
                <a:schemeClr val="accent1"/>
              </a:solidFill>
            </a:endParaRPr>
          </a:p>
          <a:p>
            <a:pPr indent="-260350" lvl="0" marL="355600" rtl="0" algn="l">
              <a:lnSpc>
                <a:spcPct val="100000"/>
              </a:lnSpc>
              <a:spcBef>
                <a:spcPts val="0"/>
              </a:spcBef>
              <a:spcAft>
                <a:spcPts val="0"/>
              </a:spcAft>
              <a:buClr>
                <a:schemeClr val="accent1"/>
              </a:buClr>
              <a:buSzPts val="1300"/>
              <a:buChar char="➔"/>
            </a:pPr>
            <a:r>
              <a:rPr b="1" lang="fr" sz="1300">
                <a:solidFill>
                  <a:schemeClr val="accent1"/>
                </a:solidFill>
              </a:rPr>
              <a:t>Vérifier tous les 6 mois la pertinence</a:t>
            </a:r>
            <a:r>
              <a:rPr lang="fr" sz="1300">
                <a:solidFill>
                  <a:schemeClr val="accent1"/>
                </a:solidFill>
              </a:rPr>
              <a:t> </a:t>
            </a:r>
            <a:r>
              <a:rPr b="1" lang="fr" sz="1300">
                <a:solidFill>
                  <a:schemeClr val="accent1"/>
                </a:solidFill>
              </a:rPr>
              <a:t>du service avec des indicateurs d’impact </a:t>
            </a:r>
            <a:r>
              <a:rPr lang="fr" sz="1300">
                <a:solidFill>
                  <a:schemeClr val="accent1"/>
                </a:solidFill>
              </a:rPr>
              <a:t>qui déterminent le ré-investissement. </a:t>
            </a:r>
            <a:br>
              <a:rPr lang="fr" sz="1300">
                <a:solidFill>
                  <a:schemeClr val="accent1"/>
                </a:solidFill>
              </a:rPr>
            </a:br>
            <a:endParaRPr sz="1300">
              <a:solidFill>
                <a:schemeClr val="accent1"/>
              </a:solidFill>
              <a:latin typeface="Roboto"/>
              <a:ea typeface="Roboto"/>
              <a:cs typeface="Roboto"/>
              <a:sym typeface="Roboto"/>
            </a:endParaRPr>
          </a:p>
        </p:txBody>
      </p:sp>
      <p:sp>
        <p:nvSpPr>
          <p:cNvPr id="397" name="Google Shape;397;p33"/>
          <p:cNvSpPr txBox="1"/>
          <p:nvPr/>
        </p:nvSpPr>
        <p:spPr>
          <a:xfrm>
            <a:off x="1027294" y="1838462"/>
            <a:ext cx="3507300" cy="3426600"/>
          </a:xfrm>
          <a:prstGeom prst="rect">
            <a:avLst/>
          </a:prstGeom>
          <a:noFill/>
          <a:ln>
            <a:noFill/>
          </a:ln>
        </p:spPr>
        <p:txBody>
          <a:bodyPr anchorCtr="0" anchor="t" bIns="71100" lIns="71100" spcFirstLastPara="1" rIns="71100" wrap="square" tIns="71100">
            <a:spAutoFit/>
          </a:bodyPr>
          <a:lstStyle/>
          <a:p>
            <a:pPr indent="0" lvl="0" marL="0" rtl="0" algn="l">
              <a:lnSpc>
                <a:spcPct val="115000"/>
              </a:lnSpc>
              <a:spcBef>
                <a:spcPts val="0"/>
              </a:spcBef>
              <a:spcAft>
                <a:spcPts val="0"/>
              </a:spcAft>
              <a:buNone/>
            </a:pPr>
            <a:r>
              <a:t/>
            </a:r>
            <a:endParaRPr b="1" sz="1300">
              <a:solidFill>
                <a:schemeClr val="accent1"/>
              </a:solidFill>
            </a:endParaRPr>
          </a:p>
          <a:p>
            <a:pPr indent="0" lvl="0" marL="0" rtl="0" algn="l">
              <a:lnSpc>
                <a:spcPct val="115000"/>
              </a:lnSpc>
              <a:spcBef>
                <a:spcPts val="0"/>
              </a:spcBef>
              <a:spcAft>
                <a:spcPts val="0"/>
              </a:spcAft>
              <a:buNone/>
            </a:pPr>
            <a:r>
              <a:rPr b="1" lang="fr" sz="1300">
                <a:solidFill>
                  <a:schemeClr val="accent1"/>
                </a:solidFill>
              </a:rPr>
              <a:t>Des services mal adaptés </a:t>
            </a:r>
            <a:r>
              <a:rPr lang="fr" sz="1300">
                <a:solidFill>
                  <a:schemeClr val="accent1"/>
                </a:solidFill>
              </a:rPr>
              <a:t>aux usages des citoyens, les entreprises, les collectivités, etc. </a:t>
            </a:r>
            <a:br>
              <a:rPr lang="fr" sz="1300">
                <a:solidFill>
                  <a:schemeClr val="accent1"/>
                </a:solidFill>
              </a:rPr>
            </a:br>
            <a:endParaRPr b="1" sz="1300">
              <a:solidFill>
                <a:schemeClr val="accent1"/>
              </a:solidFill>
            </a:endParaRPr>
          </a:p>
          <a:p>
            <a:pPr indent="0" lvl="0" marL="0" rtl="0" algn="l">
              <a:lnSpc>
                <a:spcPct val="115000"/>
              </a:lnSpc>
              <a:spcBef>
                <a:spcPts val="1200"/>
              </a:spcBef>
              <a:spcAft>
                <a:spcPts val="0"/>
              </a:spcAft>
              <a:buNone/>
            </a:pPr>
            <a:r>
              <a:rPr b="1" lang="fr" sz="1300">
                <a:solidFill>
                  <a:schemeClr val="accent1"/>
                </a:solidFill>
              </a:rPr>
              <a:t>Des projets numériques qui n’aboutissent jamais </a:t>
            </a:r>
            <a:r>
              <a:rPr lang="fr" sz="1300">
                <a:solidFill>
                  <a:schemeClr val="accent1"/>
                </a:solidFill>
              </a:rPr>
              <a:t>avec un cahier des charges compliqué</a:t>
            </a:r>
            <a:br>
              <a:rPr lang="fr" sz="1300">
                <a:solidFill>
                  <a:schemeClr val="accent1"/>
                </a:solidFill>
              </a:rPr>
            </a:br>
            <a:br>
              <a:rPr lang="fr" sz="1300">
                <a:solidFill>
                  <a:schemeClr val="accent1"/>
                </a:solidFill>
              </a:rPr>
            </a:br>
            <a:r>
              <a:rPr b="1" lang="fr" sz="1300">
                <a:solidFill>
                  <a:schemeClr val="accent1"/>
                </a:solidFill>
              </a:rPr>
              <a:t>Un pilotage par les moyens plutôt que par l’impact,</a:t>
            </a:r>
            <a:r>
              <a:rPr lang="fr" sz="1300">
                <a:solidFill>
                  <a:schemeClr val="accent1"/>
                </a:solidFill>
              </a:rPr>
              <a:t> avec un investissement unique et risqué</a:t>
            </a:r>
            <a:endParaRPr sz="1300">
              <a:solidFill>
                <a:schemeClr val="accent1"/>
              </a:solidFill>
            </a:endParaRPr>
          </a:p>
          <a:p>
            <a:pPr indent="0" lvl="0" marL="355600" rtl="0" algn="l">
              <a:lnSpc>
                <a:spcPct val="115000"/>
              </a:lnSpc>
              <a:spcBef>
                <a:spcPts val="3100"/>
              </a:spcBef>
              <a:spcAft>
                <a:spcPts val="600"/>
              </a:spcAft>
              <a:buNone/>
            </a:pPr>
            <a:r>
              <a:t/>
            </a:r>
            <a:endParaRPr b="1" sz="1300">
              <a:solidFill>
                <a:schemeClr val="accent1"/>
              </a:solidFill>
            </a:endParaRPr>
          </a:p>
        </p:txBody>
      </p:sp>
      <p:pic>
        <p:nvPicPr>
          <p:cNvPr id="398" name="Google Shape;398;p33"/>
          <p:cNvPicPr preferRelativeResize="0"/>
          <p:nvPr/>
        </p:nvPicPr>
        <p:blipFill>
          <a:blip r:embed="rId4">
            <a:alphaModFix/>
          </a:blip>
          <a:stretch>
            <a:fillRect/>
          </a:stretch>
        </p:blipFill>
        <p:spPr>
          <a:xfrm>
            <a:off x="416124" y="2048650"/>
            <a:ext cx="494120" cy="494133"/>
          </a:xfrm>
          <a:prstGeom prst="rect">
            <a:avLst/>
          </a:prstGeom>
          <a:noFill/>
          <a:ln>
            <a:noFill/>
          </a:ln>
        </p:spPr>
      </p:pic>
      <p:pic>
        <p:nvPicPr>
          <p:cNvPr id="399" name="Google Shape;399;p33"/>
          <p:cNvPicPr preferRelativeResize="0"/>
          <p:nvPr/>
        </p:nvPicPr>
        <p:blipFill>
          <a:blip r:embed="rId5">
            <a:alphaModFix/>
          </a:blip>
          <a:stretch>
            <a:fillRect/>
          </a:stretch>
        </p:blipFill>
        <p:spPr>
          <a:xfrm>
            <a:off x="416113" y="2932110"/>
            <a:ext cx="494120" cy="494133"/>
          </a:xfrm>
          <a:prstGeom prst="rect">
            <a:avLst/>
          </a:prstGeom>
          <a:noFill/>
          <a:ln>
            <a:noFill/>
          </a:ln>
        </p:spPr>
      </p:pic>
      <p:pic>
        <p:nvPicPr>
          <p:cNvPr id="400" name="Google Shape;400;p33"/>
          <p:cNvPicPr preferRelativeResize="0"/>
          <p:nvPr/>
        </p:nvPicPr>
        <p:blipFill>
          <a:blip r:embed="rId6">
            <a:alphaModFix/>
          </a:blip>
          <a:stretch>
            <a:fillRect/>
          </a:stretch>
        </p:blipFill>
        <p:spPr>
          <a:xfrm>
            <a:off x="430069" y="3891233"/>
            <a:ext cx="494120" cy="494133"/>
          </a:xfrm>
          <a:prstGeom prst="rect">
            <a:avLst/>
          </a:prstGeom>
          <a:noFill/>
          <a:ln>
            <a:noFill/>
          </a:ln>
        </p:spPr>
      </p:pic>
      <p:sp>
        <p:nvSpPr>
          <p:cNvPr id="401" name="Google Shape;401;p33"/>
          <p:cNvSpPr txBox="1"/>
          <p:nvPr/>
        </p:nvSpPr>
        <p:spPr>
          <a:xfrm>
            <a:off x="430075" y="753350"/>
            <a:ext cx="7842000" cy="4941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La </a:t>
            </a:r>
            <a:r>
              <a:rPr b="1" lang="fr" sz="2400">
                <a:solidFill>
                  <a:srgbClr val="0B139E"/>
                </a:solidFill>
              </a:rPr>
              <a:t>proposition de valeur du programme </a:t>
            </a:r>
            <a:r>
              <a:rPr b="1" i="1" lang="fr" sz="2400">
                <a:solidFill>
                  <a:srgbClr val="0B139E"/>
                </a:solidFill>
                <a:latin typeface="Spectral"/>
                <a:ea typeface="Spectral"/>
                <a:cs typeface="Spectral"/>
                <a:sym typeface="Spectral"/>
              </a:rPr>
              <a:t>beta.gouv.fr</a:t>
            </a:r>
            <a:endParaRPr b="1"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nvSpPr>
        <p:spPr>
          <a:xfrm>
            <a:off x="374575" y="2117639"/>
            <a:ext cx="3634500" cy="3489900"/>
          </a:xfrm>
          <a:prstGeom prst="rect">
            <a:avLst/>
          </a:prstGeom>
          <a:noFill/>
          <a:ln>
            <a:noFill/>
          </a:ln>
        </p:spPr>
        <p:txBody>
          <a:bodyPr anchorCtr="0" anchor="t" bIns="34300" lIns="34300" spcFirstLastPara="1" rIns="34300" wrap="square" tIns="34300">
            <a:noAutofit/>
          </a:bodyPr>
          <a:lstStyle/>
          <a:p>
            <a:pPr indent="0" lvl="0" marL="0" rtl="0" algn="l">
              <a:spcBef>
                <a:spcPts val="200"/>
              </a:spcBef>
              <a:spcAft>
                <a:spcPts val="0"/>
              </a:spcAft>
              <a:buNone/>
            </a:pPr>
            <a:r>
              <a:rPr lang="fr" sz="1300">
                <a:solidFill>
                  <a:srgbClr val="000000"/>
                </a:solidFill>
                <a:latin typeface="Helvetica Neue Light"/>
                <a:ea typeface="Helvetica Neue Light"/>
                <a:cs typeface="Helvetica Neue Light"/>
                <a:sym typeface="Helvetica Neue Light"/>
              </a:rPr>
              <a:t>Le </a:t>
            </a:r>
            <a:r>
              <a:rPr b="1" lang="fr" sz="1300">
                <a:solidFill>
                  <a:srgbClr val="4A86E8"/>
                </a:solidFill>
                <a:latin typeface="Helvetica Neue"/>
                <a:ea typeface="Helvetica Neue"/>
                <a:cs typeface="Helvetica Neue"/>
                <a:sym typeface="Helvetica Neue"/>
              </a:rPr>
              <a:t>mode</a:t>
            </a:r>
            <a:r>
              <a:rPr lang="fr" sz="1300">
                <a:solidFill>
                  <a:srgbClr val="000000"/>
                </a:solidFill>
                <a:latin typeface="Helvetica Neue Light"/>
                <a:ea typeface="Helvetica Neue Light"/>
                <a:cs typeface="Helvetica Neue Light"/>
                <a:sym typeface="Helvetica Neue Light"/>
              </a:rPr>
              <a:t> </a:t>
            </a:r>
            <a:r>
              <a:rPr b="1" lang="fr" sz="1300">
                <a:solidFill>
                  <a:srgbClr val="4A86E8"/>
                </a:solidFill>
                <a:latin typeface="Helvetica Neue"/>
                <a:ea typeface="Helvetica Neue"/>
                <a:cs typeface="Helvetica Neue"/>
                <a:sym typeface="Helvetica Neue"/>
              </a:rPr>
              <a:t>projet</a:t>
            </a:r>
            <a:r>
              <a:rPr b="1" lang="fr" sz="1300">
                <a:solidFill>
                  <a:srgbClr val="000000"/>
                </a:solidFill>
                <a:latin typeface="Helvetica Neue"/>
                <a:ea typeface="Helvetica Neue"/>
                <a:cs typeface="Helvetica Neue"/>
                <a:sym typeface="Helvetica Neue"/>
              </a:rPr>
              <a:t> </a:t>
            </a:r>
            <a:r>
              <a:rPr lang="fr" sz="1300">
                <a:solidFill>
                  <a:srgbClr val="000000"/>
                </a:solidFill>
                <a:latin typeface="Helvetica Neue Light"/>
                <a:ea typeface="Helvetica Neue Light"/>
                <a:cs typeface="Helvetica Neue Light"/>
                <a:sym typeface="Helvetica Neue Light"/>
              </a:rPr>
              <a:t>repose sur les étapes suivantes :</a:t>
            </a:r>
            <a:endParaRPr sz="1300">
              <a:solidFill>
                <a:srgbClr val="000000"/>
              </a:solidFill>
              <a:latin typeface="Helvetica Neue Light"/>
              <a:ea typeface="Helvetica Neue Light"/>
              <a:cs typeface="Helvetica Neue Light"/>
              <a:sym typeface="Helvetica Neue Light"/>
            </a:endParaRPr>
          </a:p>
          <a:p>
            <a:pPr indent="0" lvl="0" marL="0" rtl="0" algn="l">
              <a:spcBef>
                <a:spcPts val="500"/>
              </a:spcBef>
              <a:spcAft>
                <a:spcPts val="0"/>
              </a:spcAft>
              <a:buNone/>
            </a:pPr>
            <a:r>
              <a:rPr lang="fr" sz="1300">
                <a:solidFill>
                  <a:srgbClr val="000000"/>
                </a:solidFill>
                <a:latin typeface="Helvetica Neue Light"/>
                <a:ea typeface="Helvetica Neue Light"/>
                <a:cs typeface="Helvetica Neue Light"/>
                <a:sym typeface="Helvetica Neue Light"/>
              </a:rPr>
              <a:t> </a:t>
            </a:r>
            <a:endParaRPr sz="1300">
              <a:solidFill>
                <a:srgbClr val="000000"/>
              </a:solidFill>
              <a:latin typeface="Helvetica Neue Light"/>
              <a:ea typeface="Helvetica Neue Light"/>
              <a:cs typeface="Helvetica Neue Light"/>
              <a:sym typeface="Helvetica Neue Light"/>
            </a:endParaRPr>
          </a:p>
          <a:p>
            <a:pPr indent="342900" lvl="0" marL="0" rtl="0" algn="l">
              <a:spcBef>
                <a:spcPts val="500"/>
              </a:spcBef>
              <a:spcAft>
                <a:spcPts val="0"/>
              </a:spcAft>
              <a:buNone/>
            </a:pPr>
            <a:r>
              <a:rPr b="1" lang="fr" sz="1100">
                <a:solidFill>
                  <a:srgbClr val="000000"/>
                </a:solidFill>
                <a:latin typeface="Helvetica Neue"/>
                <a:ea typeface="Helvetica Neue"/>
                <a:cs typeface="Helvetica Neue"/>
                <a:sym typeface="Helvetica Neue"/>
              </a:rPr>
              <a:t>Description</a:t>
            </a:r>
            <a:r>
              <a:rPr lang="fr" sz="1100">
                <a:solidFill>
                  <a:srgbClr val="000000"/>
                </a:solidFill>
                <a:latin typeface="Helvetica Neue Light"/>
                <a:ea typeface="Helvetica Neue Light"/>
                <a:cs typeface="Helvetica Neue Light"/>
                <a:sym typeface="Helvetica Neue Light"/>
              </a:rPr>
              <a:t> de la commande par le commanditaire</a:t>
            </a:r>
            <a:endParaRPr sz="1100">
              <a:solidFill>
                <a:srgbClr val="000000"/>
              </a:solidFill>
              <a:latin typeface="Helvetica Neue Light"/>
              <a:ea typeface="Helvetica Neue Light"/>
              <a:cs typeface="Helvetica Neue Light"/>
              <a:sym typeface="Helvetica Neue Light"/>
            </a:endParaRPr>
          </a:p>
          <a:p>
            <a:pPr indent="342900" lvl="0" marL="0" rtl="0" algn="l">
              <a:spcBef>
                <a:spcPts val="500"/>
              </a:spcBef>
              <a:spcAft>
                <a:spcPts val="0"/>
              </a:spcAft>
              <a:buNone/>
            </a:pPr>
            <a:r>
              <a:rPr b="1" lang="fr" sz="1100">
                <a:solidFill>
                  <a:srgbClr val="000000"/>
                </a:solidFill>
                <a:latin typeface="Helvetica Neue"/>
                <a:ea typeface="Helvetica Neue"/>
                <a:cs typeface="Helvetica Neue"/>
                <a:sym typeface="Helvetica Neue"/>
              </a:rPr>
              <a:t>Réalisation</a:t>
            </a:r>
            <a:r>
              <a:rPr lang="fr" sz="1100">
                <a:solidFill>
                  <a:srgbClr val="000000"/>
                </a:solidFill>
                <a:latin typeface="Helvetica Neue Light"/>
                <a:ea typeface="Helvetica Neue Light"/>
                <a:cs typeface="Helvetica Neue Light"/>
                <a:sym typeface="Helvetica Neue Light"/>
              </a:rPr>
              <a:t> de la commande par l’exécutant</a:t>
            </a:r>
            <a:endParaRPr sz="1100">
              <a:solidFill>
                <a:srgbClr val="000000"/>
              </a:solidFill>
              <a:latin typeface="Helvetica Neue Light"/>
              <a:ea typeface="Helvetica Neue Light"/>
              <a:cs typeface="Helvetica Neue Light"/>
              <a:sym typeface="Helvetica Neue Light"/>
            </a:endParaRPr>
          </a:p>
          <a:p>
            <a:pPr indent="342900" lvl="0" marL="0" rtl="0" algn="l">
              <a:spcBef>
                <a:spcPts val="500"/>
              </a:spcBef>
              <a:spcAft>
                <a:spcPts val="0"/>
              </a:spcAft>
              <a:buNone/>
            </a:pPr>
            <a:r>
              <a:rPr b="1" lang="fr" sz="1100">
                <a:solidFill>
                  <a:srgbClr val="000000"/>
                </a:solidFill>
                <a:latin typeface="Helvetica Neue"/>
                <a:ea typeface="Helvetica Neue"/>
                <a:cs typeface="Helvetica Neue"/>
                <a:sym typeface="Helvetica Neue"/>
              </a:rPr>
              <a:t>Contrôle de conformité</a:t>
            </a:r>
            <a:r>
              <a:rPr lang="fr" sz="1100">
                <a:solidFill>
                  <a:srgbClr val="000000"/>
                </a:solidFill>
                <a:latin typeface="Helvetica Neue Light"/>
                <a:ea typeface="Helvetica Neue Light"/>
                <a:cs typeface="Helvetica Neue Light"/>
                <a:sym typeface="Helvetica Neue Light"/>
              </a:rPr>
              <a:t> par le commanditaire</a:t>
            </a:r>
            <a:endParaRPr sz="1100">
              <a:solidFill>
                <a:srgbClr val="000000"/>
              </a:solidFill>
              <a:latin typeface="Helvetica Neue Light"/>
              <a:ea typeface="Helvetica Neue Light"/>
              <a:cs typeface="Helvetica Neue Light"/>
              <a:sym typeface="Helvetica Neue Light"/>
            </a:endParaRPr>
          </a:p>
          <a:p>
            <a:pPr indent="342900" lvl="0" marL="0" rtl="0" algn="l">
              <a:spcBef>
                <a:spcPts val="500"/>
              </a:spcBef>
              <a:spcAft>
                <a:spcPts val="0"/>
              </a:spcAft>
              <a:buNone/>
            </a:pPr>
            <a:r>
              <a:rPr lang="fr" sz="1100">
                <a:solidFill>
                  <a:srgbClr val="000000"/>
                </a:solidFill>
                <a:latin typeface="Helvetica Neue Light"/>
                <a:ea typeface="Helvetica Neue Light"/>
                <a:cs typeface="Helvetica Neue Light"/>
                <a:sym typeface="Helvetica Neue Light"/>
              </a:rPr>
              <a:t>Passage du projet en </a:t>
            </a:r>
            <a:r>
              <a:rPr b="1" lang="fr" sz="1100">
                <a:solidFill>
                  <a:srgbClr val="000000"/>
                </a:solidFill>
                <a:latin typeface="Helvetica Neue"/>
                <a:ea typeface="Helvetica Neue"/>
                <a:cs typeface="Helvetica Neue"/>
                <a:sym typeface="Helvetica Neue"/>
              </a:rPr>
              <a:t>maintenance</a:t>
            </a:r>
            <a:endParaRPr b="1" sz="1100">
              <a:solidFill>
                <a:srgbClr val="000000"/>
              </a:solidFill>
              <a:latin typeface="Helvetica Neue"/>
              <a:ea typeface="Helvetica Neue"/>
              <a:cs typeface="Helvetica Neue"/>
              <a:sym typeface="Helvetica Neue"/>
            </a:endParaRPr>
          </a:p>
          <a:p>
            <a:pPr indent="0" lvl="0" marL="0" rtl="0" algn="l">
              <a:spcBef>
                <a:spcPts val="500"/>
              </a:spcBef>
              <a:spcAft>
                <a:spcPts val="0"/>
              </a:spcAft>
              <a:buNone/>
            </a:pPr>
            <a:r>
              <a:t/>
            </a:r>
            <a:endParaRPr sz="1300">
              <a:solidFill>
                <a:srgbClr val="000000"/>
              </a:solidFill>
              <a:latin typeface="Helvetica Neue Light"/>
              <a:ea typeface="Helvetica Neue Light"/>
              <a:cs typeface="Helvetica Neue Light"/>
              <a:sym typeface="Helvetica Neue Light"/>
            </a:endParaRPr>
          </a:p>
          <a:p>
            <a:pPr indent="0" lvl="0" marL="0" rtl="0" algn="l">
              <a:spcBef>
                <a:spcPts val="500"/>
              </a:spcBef>
              <a:spcAft>
                <a:spcPts val="0"/>
              </a:spcAft>
              <a:buNone/>
            </a:pPr>
            <a:r>
              <a:rPr b="1" lang="fr" sz="1300">
                <a:solidFill>
                  <a:srgbClr val="4A86E8"/>
                </a:solidFill>
                <a:latin typeface="Helvetica Neue"/>
                <a:ea typeface="Helvetica Neue"/>
                <a:cs typeface="Helvetica Neue"/>
                <a:sym typeface="Helvetica Neue"/>
              </a:rPr>
              <a:t>→ C’est la même méthode que lorsque l’on construit un pont</a:t>
            </a:r>
            <a:endParaRPr sz="1300">
              <a:solidFill>
                <a:srgbClr val="000000"/>
              </a:solidFill>
              <a:latin typeface="Helvetica Neue Light"/>
              <a:ea typeface="Helvetica Neue Light"/>
              <a:cs typeface="Helvetica Neue Light"/>
              <a:sym typeface="Helvetica Neue Light"/>
            </a:endParaRPr>
          </a:p>
          <a:p>
            <a:pPr indent="0" lvl="0" marL="0" rtl="0" algn="l">
              <a:spcBef>
                <a:spcPts val="500"/>
              </a:spcBef>
              <a:spcAft>
                <a:spcPts val="500"/>
              </a:spcAft>
              <a:buClr>
                <a:srgbClr val="000000"/>
              </a:buClr>
              <a:buSzPts val="800"/>
              <a:buFont typeface="Arial"/>
              <a:buNone/>
            </a:pPr>
            <a:r>
              <a:t/>
            </a:r>
            <a:endParaRPr sz="1300">
              <a:solidFill>
                <a:srgbClr val="000000"/>
              </a:solidFill>
              <a:latin typeface="Helvetica Neue Light"/>
              <a:ea typeface="Helvetica Neue Light"/>
              <a:cs typeface="Helvetica Neue Light"/>
              <a:sym typeface="Helvetica Neue Light"/>
            </a:endParaRPr>
          </a:p>
        </p:txBody>
      </p:sp>
      <p:sp>
        <p:nvSpPr>
          <p:cNvPr id="407" name="Google Shape;407;p34"/>
          <p:cNvSpPr txBox="1"/>
          <p:nvPr/>
        </p:nvSpPr>
        <p:spPr>
          <a:xfrm>
            <a:off x="-100834" y="8204482"/>
            <a:ext cx="2741100" cy="768600"/>
          </a:xfrm>
          <a:prstGeom prst="rect">
            <a:avLst/>
          </a:prstGeom>
          <a:noFill/>
          <a:ln>
            <a:noFill/>
          </a:ln>
        </p:spPr>
        <p:txBody>
          <a:bodyPr anchorCtr="0" anchor="ctr" bIns="26800" lIns="26800" spcFirstLastPara="1" rIns="26800" wrap="square" tIns="26800">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408" name="Google Shape;408;p34"/>
          <p:cNvSpPr txBox="1"/>
          <p:nvPr/>
        </p:nvSpPr>
        <p:spPr>
          <a:xfrm>
            <a:off x="4225500" y="256375"/>
            <a:ext cx="4551300" cy="266100"/>
          </a:xfrm>
          <a:prstGeom prst="rect">
            <a:avLst/>
          </a:prstGeom>
          <a:noFill/>
          <a:ln>
            <a:noFill/>
          </a:ln>
        </p:spPr>
        <p:txBody>
          <a:bodyPr anchorCtr="0" anchor="t" bIns="34300" lIns="34300" spcFirstLastPara="1" rIns="34300" wrap="square" tIns="34300">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100">
              <a:solidFill>
                <a:srgbClr val="000000"/>
              </a:solidFill>
              <a:latin typeface="Source Sans Pro"/>
              <a:ea typeface="Source Sans Pro"/>
              <a:cs typeface="Source Sans Pro"/>
              <a:sym typeface="Source Sans Pro"/>
            </a:endParaRPr>
          </a:p>
        </p:txBody>
      </p:sp>
      <p:pic>
        <p:nvPicPr>
          <p:cNvPr id="409" name="Google Shape;409;p34"/>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410" name="Google Shape;410;p34"/>
          <p:cNvSpPr/>
          <p:nvPr/>
        </p:nvSpPr>
        <p:spPr>
          <a:xfrm>
            <a:off x="4860175" y="1915944"/>
            <a:ext cx="3916500" cy="2700600"/>
          </a:xfrm>
          <a:prstGeom prst="rect">
            <a:avLst/>
          </a:prstGeom>
          <a:solidFill>
            <a:srgbClr val="E0E1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Calibri"/>
              <a:buNone/>
            </a:pPr>
            <a:r>
              <a:t/>
            </a:r>
            <a:endParaRPr b="0" i="0" sz="700" u="none" cap="none" strike="noStrike">
              <a:solidFill>
                <a:srgbClr val="000000"/>
              </a:solidFill>
              <a:latin typeface="Calibri"/>
              <a:ea typeface="Calibri"/>
              <a:cs typeface="Calibri"/>
              <a:sym typeface="Calibri"/>
            </a:endParaRPr>
          </a:p>
        </p:txBody>
      </p:sp>
      <p:sp>
        <p:nvSpPr>
          <p:cNvPr id="411" name="Google Shape;411;p34"/>
          <p:cNvSpPr txBox="1"/>
          <p:nvPr/>
        </p:nvSpPr>
        <p:spPr>
          <a:xfrm>
            <a:off x="4860185" y="1066083"/>
            <a:ext cx="3540300" cy="1323600"/>
          </a:xfrm>
          <a:prstGeom prst="rect">
            <a:avLst/>
          </a:prstGeom>
          <a:noFill/>
          <a:ln>
            <a:noFill/>
          </a:ln>
        </p:spPr>
        <p:txBody>
          <a:bodyPr anchorCtr="0" anchor="t" bIns="45700" lIns="45700" spcFirstLastPara="1" rIns="45700" wrap="square" tIns="45700">
            <a:spAutoFit/>
          </a:bodyPr>
          <a:lstStyle/>
          <a:p>
            <a:pPr indent="0" lvl="0" marL="0" rtl="0" algn="l">
              <a:spcBef>
                <a:spcPts val="0"/>
              </a:spcBef>
              <a:spcAft>
                <a:spcPts val="0"/>
              </a:spcAft>
              <a:buClr>
                <a:schemeClr val="dk1"/>
              </a:buClr>
              <a:buSzPts val="1100"/>
              <a:buFont typeface="Arial"/>
              <a:buNone/>
            </a:pPr>
            <a:r>
              <a:rPr b="1" lang="fr" sz="2000">
                <a:solidFill>
                  <a:schemeClr val="dk1"/>
                </a:solidFill>
              </a:rPr>
              <a:t>Un produit</a:t>
            </a:r>
            <a:endParaRPr b="1" sz="2000">
              <a:solidFill>
                <a:schemeClr val="dk1"/>
              </a:solidFill>
            </a:endParaRPr>
          </a:p>
          <a:p>
            <a:pPr indent="0" lvl="0" marL="0" rtl="0" algn="l">
              <a:spcBef>
                <a:spcPts val="0"/>
              </a:spcBef>
              <a:spcAft>
                <a:spcPts val="0"/>
              </a:spcAft>
              <a:buClr>
                <a:schemeClr val="dk1"/>
              </a:buClr>
              <a:buSzPts val="1100"/>
              <a:buFont typeface="Arial"/>
              <a:buNone/>
            </a:pPr>
            <a:r>
              <a:rPr i="1" lang="fr" sz="2000">
                <a:solidFill>
                  <a:srgbClr val="060091"/>
                </a:solidFill>
                <a:latin typeface="Spectral"/>
                <a:ea typeface="Spectral"/>
                <a:cs typeface="Spectral"/>
                <a:sym typeface="Spectral"/>
              </a:rPr>
              <a:t>cela évolue en permanence</a:t>
            </a:r>
            <a:endParaRPr i="1" sz="2000">
              <a:solidFill>
                <a:srgbClr val="060091"/>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b="1" sz="2000">
              <a:solidFill>
                <a:srgbClr val="060091"/>
              </a:solidFill>
            </a:endParaRPr>
          </a:p>
          <a:p>
            <a:pPr indent="0" lvl="0" marL="0" marR="0" rtl="0" algn="l">
              <a:lnSpc>
                <a:spcPct val="100000"/>
              </a:lnSpc>
              <a:spcBef>
                <a:spcPts val="0"/>
              </a:spcBef>
              <a:spcAft>
                <a:spcPts val="0"/>
              </a:spcAft>
              <a:buClr>
                <a:srgbClr val="060091"/>
              </a:buClr>
              <a:buSzPts val="1000"/>
              <a:buFont typeface="Arial"/>
              <a:buNone/>
            </a:pPr>
            <a:r>
              <a:t/>
            </a:r>
            <a:endParaRPr b="1" sz="2000">
              <a:solidFill>
                <a:srgbClr val="060091"/>
              </a:solidFill>
            </a:endParaRPr>
          </a:p>
        </p:txBody>
      </p:sp>
      <p:sp>
        <p:nvSpPr>
          <p:cNvPr id="412" name="Google Shape;412;p34"/>
          <p:cNvSpPr txBox="1"/>
          <p:nvPr/>
        </p:nvSpPr>
        <p:spPr>
          <a:xfrm>
            <a:off x="380575" y="1066083"/>
            <a:ext cx="4191300" cy="977700"/>
          </a:xfrm>
          <a:prstGeom prst="rect">
            <a:avLst/>
          </a:prstGeom>
          <a:noFill/>
          <a:ln>
            <a:noFill/>
          </a:ln>
        </p:spPr>
        <p:txBody>
          <a:bodyPr anchorCtr="0" anchor="t" bIns="26800" lIns="26800" spcFirstLastPara="1" rIns="26800" wrap="square" tIns="26800">
            <a:spAutoFit/>
          </a:bodyPr>
          <a:lstStyle/>
          <a:p>
            <a:pPr indent="0" lvl="0" marL="0" rtl="0" algn="l">
              <a:spcBef>
                <a:spcPts val="0"/>
              </a:spcBef>
              <a:spcAft>
                <a:spcPts val="0"/>
              </a:spcAft>
              <a:buClr>
                <a:schemeClr val="dk1"/>
              </a:buClr>
              <a:buSzPts val="1100"/>
              <a:buFont typeface="Arial"/>
              <a:buNone/>
            </a:pPr>
            <a:r>
              <a:rPr b="1" lang="fr" sz="2000">
                <a:solidFill>
                  <a:schemeClr val="dk1"/>
                </a:solidFill>
              </a:rPr>
              <a:t>Un projet </a:t>
            </a:r>
            <a:endParaRPr b="1" sz="2000">
              <a:solidFill>
                <a:schemeClr val="dk1"/>
              </a:solidFill>
            </a:endParaRPr>
          </a:p>
          <a:p>
            <a:pPr indent="0" lvl="0" marL="0" rtl="0" algn="l">
              <a:spcBef>
                <a:spcPts val="0"/>
              </a:spcBef>
              <a:spcAft>
                <a:spcPts val="0"/>
              </a:spcAft>
              <a:buClr>
                <a:schemeClr val="dk1"/>
              </a:buClr>
              <a:buSzPts val="1100"/>
              <a:buFont typeface="Arial"/>
              <a:buNone/>
            </a:pPr>
            <a:r>
              <a:rPr i="1" lang="fr" sz="2000">
                <a:solidFill>
                  <a:srgbClr val="0B139E"/>
                </a:solidFill>
                <a:latin typeface="Spectral"/>
                <a:ea typeface="Spectral"/>
                <a:cs typeface="Spectral"/>
                <a:sym typeface="Spectral"/>
              </a:rPr>
              <a:t>a toujours un début et une fin</a:t>
            </a:r>
            <a:endParaRPr i="1" sz="2000">
              <a:solidFill>
                <a:srgbClr val="0B139E"/>
              </a:solidFill>
              <a:latin typeface="Spectral"/>
              <a:ea typeface="Spectral"/>
              <a:cs typeface="Spectral"/>
              <a:sym typeface="Spectra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p:txBody>
      </p:sp>
      <p:sp>
        <p:nvSpPr>
          <p:cNvPr id="413" name="Google Shape;413;p34"/>
          <p:cNvSpPr txBox="1"/>
          <p:nvPr/>
        </p:nvSpPr>
        <p:spPr>
          <a:xfrm>
            <a:off x="276788" y="5338208"/>
            <a:ext cx="2289900" cy="266100"/>
          </a:xfrm>
          <a:prstGeom prst="rect">
            <a:avLst/>
          </a:prstGeom>
          <a:noFill/>
          <a:ln>
            <a:noFill/>
          </a:ln>
        </p:spPr>
        <p:txBody>
          <a:bodyPr anchorCtr="0" anchor="t" bIns="34300" lIns="34300" spcFirstLastPara="1" rIns="34300" wrap="square" tIns="34300">
            <a:noAutofit/>
          </a:bodyPr>
          <a:lstStyle/>
          <a:p>
            <a:pPr indent="0" lvl="0" marL="0" rtl="0" algn="r">
              <a:spcBef>
                <a:spcPts val="0"/>
              </a:spcBef>
              <a:spcAft>
                <a:spcPts val="0"/>
              </a:spcAft>
              <a:buNone/>
            </a:pPr>
            <a:r>
              <a:t/>
            </a:r>
            <a:endParaRPr sz="1100">
              <a:solidFill>
                <a:schemeClr val="accent1"/>
              </a:solidFill>
            </a:endParaRPr>
          </a:p>
        </p:txBody>
      </p:sp>
      <p:sp>
        <p:nvSpPr>
          <p:cNvPr id="414" name="Google Shape;414;p34"/>
          <p:cNvSpPr txBox="1"/>
          <p:nvPr/>
        </p:nvSpPr>
        <p:spPr>
          <a:xfrm>
            <a:off x="5220100" y="2117647"/>
            <a:ext cx="3301800" cy="2499000"/>
          </a:xfrm>
          <a:prstGeom prst="rect">
            <a:avLst/>
          </a:prstGeom>
          <a:noFill/>
          <a:ln>
            <a:noFill/>
          </a:ln>
        </p:spPr>
        <p:txBody>
          <a:bodyPr anchorCtr="0" anchor="t" bIns="34300" lIns="34300" spcFirstLastPara="1" rIns="34300" wrap="square" tIns="34300">
            <a:noAutofit/>
          </a:bodyPr>
          <a:lstStyle/>
          <a:p>
            <a:pPr indent="0" lvl="0" marL="0" rtl="0" algn="l">
              <a:spcBef>
                <a:spcPts val="200"/>
              </a:spcBef>
              <a:spcAft>
                <a:spcPts val="0"/>
              </a:spcAft>
              <a:buClr>
                <a:srgbClr val="000000"/>
              </a:buClr>
              <a:buSzPts val="800"/>
              <a:buFont typeface="Arial"/>
              <a:buNone/>
            </a:pPr>
            <a:r>
              <a:rPr lang="fr" sz="1300">
                <a:solidFill>
                  <a:srgbClr val="000000"/>
                </a:solidFill>
              </a:rPr>
              <a:t>Le mode produit repose sur le principe de l’</a:t>
            </a:r>
            <a:r>
              <a:rPr b="1" lang="fr" sz="1300">
                <a:solidFill>
                  <a:srgbClr val="0B139E"/>
                </a:solidFill>
              </a:rPr>
              <a:t>amélioration continue</a:t>
            </a:r>
            <a:r>
              <a:rPr lang="fr" sz="1300">
                <a:solidFill>
                  <a:srgbClr val="0B139E"/>
                </a:solidFill>
              </a:rPr>
              <a:t> </a:t>
            </a:r>
            <a:endParaRPr sz="1300">
              <a:solidFill>
                <a:srgbClr val="0B139E"/>
              </a:solidFill>
            </a:endParaRPr>
          </a:p>
          <a:p>
            <a:pPr indent="0" lvl="0" marL="0" rtl="0" algn="l">
              <a:spcBef>
                <a:spcPts val="500"/>
              </a:spcBef>
              <a:spcAft>
                <a:spcPts val="0"/>
              </a:spcAft>
              <a:buNone/>
            </a:pPr>
            <a:r>
              <a:rPr lang="fr" sz="1300">
                <a:solidFill>
                  <a:srgbClr val="000000"/>
                </a:solidFill>
              </a:rPr>
              <a:t>priorité sur les </a:t>
            </a:r>
            <a:r>
              <a:rPr b="1" lang="fr" sz="1300">
                <a:solidFill>
                  <a:srgbClr val="0B139E"/>
                </a:solidFill>
              </a:rPr>
              <a:t>besoins des utilisateurs</a:t>
            </a:r>
            <a:endParaRPr sz="1300">
              <a:solidFill>
                <a:srgbClr val="0B139E"/>
              </a:solidFill>
            </a:endParaRPr>
          </a:p>
          <a:p>
            <a:pPr indent="0" lvl="0" marL="0" rtl="0" algn="l">
              <a:spcBef>
                <a:spcPts val="800"/>
              </a:spcBef>
              <a:spcAft>
                <a:spcPts val="0"/>
              </a:spcAft>
              <a:buNone/>
            </a:pPr>
            <a:r>
              <a:rPr lang="fr" sz="1300">
                <a:solidFill>
                  <a:srgbClr val="000000"/>
                </a:solidFill>
              </a:rPr>
              <a:t>plutôt que les besoins de la structure ;</a:t>
            </a:r>
            <a:endParaRPr sz="1300">
              <a:solidFill>
                <a:srgbClr val="000000"/>
              </a:solidFill>
            </a:endParaRPr>
          </a:p>
          <a:p>
            <a:pPr indent="0" lvl="0" marL="0" rtl="0" algn="l">
              <a:spcBef>
                <a:spcPts val="800"/>
              </a:spcBef>
              <a:spcAft>
                <a:spcPts val="0"/>
              </a:spcAft>
              <a:buNone/>
            </a:pPr>
            <a:r>
              <a:rPr b="1" lang="fr" sz="1300">
                <a:solidFill>
                  <a:srgbClr val="0B139E"/>
                </a:solidFill>
              </a:rPr>
              <a:t>transparence</a:t>
            </a:r>
            <a:r>
              <a:rPr lang="fr" sz="1300">
                <a:solidFill>
                  <a:srgbClr val="000000"/>
                </a:solidFill>
              </a:rPr>
              <a:t> et circulation de l’information ;</a:t>
            </a:r>
            <a:endParaRPr sz="1300">
              <a:solidFill>
                <a:srgbClr val="000000"/>
              </a:solidFill>
            </a:endParaRPr>
          </a:p>
          <a:p>
            <a:pPr indent="0" lvl="0" marL="0" rtl="0" algn="l">
              <a:spcBef>
                <a:spcPts val="800"/>
              </a:spcBef>
              <a:spcAft>
                <a:spcPts val="0"/>
              </a:spcAft>
              <a:buNone/>
            </a:pPr>
            <a:r>
              <a:rPr b="1" lang="fr" sz="1300">
                <a:solidFill>
                  <a:srgbClr val="0B139E"/>
                </a:solidFill>
              </a:rPr>
              <a:t>culture du “faire” </a:t>
            </a:r>
            <a:r>
              <a:rPr lang="fr" sz="1300">
                <a:solidFill>
                  <a:srgbClr val="000000"/>
                </a:solidFill>
              </a:rPr>
              <a:t>et pilotage par </a:t>
            </a:r>
            <a:r>
              <a:rPr b="1" lang="fr" sz="1300">
                <a:solidFill>
                  <a:srgbClr val="4A86E8"/>
                </a:solidFill>
              </a:rPr>
              <a:t>l</a:t>
            </a:r>
            <a:r>
              <a:rPr b="1" lang="fr" sz="1300">
                <a:solidFill>
                  <a:srgbClr val="0B139E"/>
                </a:solidFill>
              </a:rPr>
              <a:t>’impact</a:t>
            </a:r>
            <a:r>
              <a:rPr lang="fr" sz="1300">
                <a:solidFill>
                  <a:srgbClr val="000000"/>
                </a:solidFill>
              </a:rPr>
              <a:t>.</a:t>
            </a:r>
            <a:endParaRPr sz="1300">
              <a:solidFill>
                <a:srgbClr val="000000"/>
              </a:solidFill>
            </a:endParaRPr>
          </a:p>
          <a:p>
            <a:pPr indent="0" lvl="0" marL="0" rtl="0" algn="l">
              <a:spcBef>
                <a:spcPts val="800"/>
              </a:spcBef>
              <a:spcAft>
                <a:spcPts val="800"/>
              </a:spcAft>
              <a:buNone/>
            </a:pPr>
            <a:r>
              <a:rPr lang="fr" sz="1300">
                <a:solidFill>
                  <a:srgbClr val="000000"/>
                </a:solidFill>
              </a:rPr>
              <a:t>→ Il sert à faire de </a:t>
            </a:r>
            <a:r>
              <a:rPr b="1" lang="fr" sz="1300">
                <a:solidFill>
                  <a:srgbClr val="0B139E"/>
                </a:solidFill>
              </a:rPr>
              <a:t>l’innovation</a:t>
            </a:r>
            <a:endParaRPr sz="1300">
              <a:solidFill>
                <a:srgbClr val="0B139E"/>
              </a:solidFill>
            </a:endParaRPr>
          </a:p>
        </p:txBody>
      </p:sp>
      <p:sp>
        <p:nvSpPr>
          <p:cNvPr id="415" name="Google Shape;415;p34"/>
          <p:cNvSpPr/>
          <p:nvPr/>
        </p:nvSpPr>
        <p:spPr>
          <a:xfrm>
            <a:off x="380575" y="1915944"/>
            <a:ext cx="4027200" cy="2700600"/>
          </a:xfrm>
          <a:prstGeom prst="rect">
            <a:avLst/>
          </a:prstGeom>
          <a:solidFill>
            <a:srgbClr val="E0E1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Calibri"/>
              <a:buNone/>
            </a:pPr>
            <a:r>
              <a:t/>
            </a:r>
            <a:endParaRPr b="0" i="0" sz="700" u="none" cap="none" strike="noStrike">
              <a:solidFill>
                <a:srgbClr val="000000"/>
              </a:solidFill>
              <a:latin typeface="Calibri"/>
              <a:ea typeface="Calibri"/>
              <a:cs typeface="Calibri"/>
              <a:sym typeface="Calibri"/>
            </a:endParaRPr>
          </a:p>
        </p:txBody>
      </p:sp>
      <p:sp>
        <p:nvSpPr>
          <p:cNvPr id="416" name="Google Shape;416;p34"/>
          <p:cNvSpPr txBox="1"/>
          <p:nvPr/>
        </p:nvSpPr>
        <p:spPr>
          <a:xfrm>
            <a:off x="670275" y="2117648"/>
            <a:ext cx="3301800" cy="2387400"/>
          </a:xfrm>
          <a:prstGeom prst="rect">
            <a:avLst/>
          </a:prstGeom>
          <a:noFill/>
          <a:ln>
            <a:noFill/>
          </a:ln>
        </p:spPr>
        <p:txBody>
          <a:bodyPr anchorCtr="0" anchor="t" bIns="34300" lIns="34300" spcFirstLastPara="1" rIns="34300" wrap="square" tIns="34300">
            <a:noAutofit/>
          </a:bodyPr>
          <a:lstStyle/>
          <a:p>
            <a:pPr indent="0" lvl="0" marL="0" rtl="0" algn="l">
              <a:spcBef>
                <a:spcPts val="200"/>
              </a:spcBef>
              <a:spcAft>
                <a:spcPts val="0"/>
              </a:spcAft>
              <a:buNone/>
            </a:pPr>
            <a:r>
              <a:rPr b="1" lang="fr" sz="1300"/>
              <a:t>Description</a:t>
            </a:r>
            <a:r>
              <a:rPr lang="fr" sz="1300"/>
              <a:t> de la commande par le commanditaire</a:t>
            </a:r>
            <a:endParaRPr sz="1300"/>
          </a:p>
          <a:p>
            <a:pPr indent="0" lvl="0" marL="0" rtl="0" algn="l">
              <a:spcBef>
                <a:spcPts val="800"/>
              </a:spcBef>
              <a:spcAft>
                <a:spcPts val="0"/>
              </a:spcAft>
              <a:buClr>
                <a:schemeClr val="dk1"/>
              </a:buClr>
              <a:buSzPts val="1100"/>
              <a:buFont typeface="Arial"/>
              <a:buNone/>
            </a:pPr>
            <a:r>
              <a:rPr b="1" lang="fr" sz="1300"/>
              <a:t>Réalisation</a:t>
            </a:r>
            <a:r>
              <a:rPr lang="fr" sz="1300"/>
              <a:t> de la commande par l’exécutant</a:t>
            </a:r>
            <a:endParaRPr sz="1300"/>
          </a:p>
          <a:p>
            <a:pPr indent="0" lvl="0" marL="0" rtl="0" algn="l">
              <a:spcBef>
                <a:spcPts val="800"/>
              </a:spcBef>
              <a:spcAft>
                <a:spcPts val="0"/>
              </a:spcAft>
              <a:buClr>
                <a:schemeClr val="dk1"/>
              </a:buClr>
              <a:buSzPts val="1100"/>
              <a:buFont typeface="Arial"/>
              <a:buNone/>
            </a:pPr>
            <a:r>
              <a:rPr b="1" lang="fr" sz="1300"/>
              <a:t>Contrôle</a:t>
            </a:r>
            <a:r>
              <a:rPr lang="fr" sz="1300"/>
              <a:t> </a:t>
            </a:r>
            <a:r>
              <a:rPr b="1" lang="fr" sz="1300"/>
              <a:t>de conformité</a:t>
            </a:r>
            <a:r>
              <a:rPr lang="fr" sz="1300"/>
              <a:t> par le commanditaire</a:t>
            </a:r>
            <a:endParaRPr sz="1300"/>
          </a:p>
          <a:p>
            <a:pPr indent="0" lvl="0" marL="0" rtl="0" algn="l">
              <a:spcBef>
                <a:spcPts val="800"/>
              </a:spcBef>
              <a:spcAft>
                <a:spcPts val="0"/>
              </a:spcAft>
              <a:buClr>
                <a:schemeClr val="dk1"/>
              </a:buClr>
              <a:buSzPts val="1100"/>
              <a:buFont typeface="Arial"/>
              <a:buNone/>
            </a:pPr>
            <a:r>
              <a:rPr lang="fr" sz="1300"/>
              <a:t>Passage du projet en </a:t>
            </a:r>
            <a:r>
              <a:rPr b="1" lang="fr" sz="1300"/>
              <a:t>maintenance</a:t>
            </a:r>
            <a:endParaRPr b="1" sz="1300"/>
          </a:p>
          <a:p>
            <a:pPr indent="0" lvl="0" marL="0" rtl="0" algn="l">
              <a:spcBef>
                <a:spcPts val="800"/>
              </a:spcBef>
              <a:spcAft>
                <a:spcPts val="800"/>
              </a:spcAft>
              <a:buClr>
                <a:schemeClr val="dk1"/>
              </a:buClr>
              <a:buSzPts val="1100"/>
              <a:buFont typeface="Arial"/>
              <a:buNone/>
            </a:pPr>
            <a:r>
              <a:rPr lang="fr" sz="1300"/>
              <a:t>→ C’est la même méthode que lorsque l’on construit un pont</a:t>
            </a:r>
            <a:endParaRPr sz="1300"/>
          </a:p>
        </p:txBody>
      </p:sp>
      <p:cxnSp>
        <p:nvCxnSpPr>
          <p:cNvPr id="417" name="Google Shape;417;p34"/>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35"/>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423" name="Google Shape;423;p35"/>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424" name="Google Shape;424;p35"/>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425" name="Google Shape;425;p35"/>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426" name="Google Shape;426;p35"/>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427" name="Google Shape;427;p35"/>
          <p:cNvSpPr txBox="1"/>
          <p:nvPr/>
        </p:nvSpPr>
        <p:spPr>
          <a:xfrm>
            <a:off x="276800" y="933200"/>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400"/>
              </a:spcAft>
              <a:buClr>
                <a:schemeClr val="dk1"/>
              </a:buClr>
              <a:buSzPts val="900"/>
              <a:buFont typeface="Arial"/>
              <a:buNone/>
            </a:pPr>
            <a:r>
              <a:rPr b="1" lang="fr" sz="3100">
                <a:solidFill>
                  <a:schemeClr val="lt1"/>
                </a:solidFill>
              </a:rPr>
              <a:t>Ressources</a:t>
            </a:r>
            <a:endParaRPr i="1" sz="3100">
              <a:solidFill>
                <a:schemeClr val="lt1"/>
              </a:solidFill>
              <a:latin typeface="Spectral Medium"/>
              <a:ea typeface="Spectral Medium"/>
              <a:cs typeface="Spectral Medium"/>
              <a:sym typeface="Spectral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pic>
        <p:nvPicPr>
          <p:cNvPr id="432" name="Google Shape;432;p36"/>
          <p:cNvPicPr preferRelativeResize="0"/>
          <p:nvPr/>
        </p:nvPicPr>
        <p:blipFill>
          <a:blip r:embed="rId3">
            <a:alphaModFix/>
          </a:blip>
          <a:stretch>
            <a:fillRect/>
          </a:stretch>
        </p:blipFill>
        <p:spPr>
          <a:xfrm>
            <a:off x="152400" y="152400"/>
            <a:ext cx="1752600" cy="1762125"/>
          </a:xfrm>
          <a:prstGeom prst="rect">
            <a:avLst/>
          </a:prstGeom>
          <a:noFill/>
          <a:ln>
            <a:noFill/>
          </a:ln>
        </p:spPr>
      </p:pic>
      <p:pic>
        <p:nvPicPr>
          <p:cNvPr id="433" name="Google Shape;433;p36"/>
          <p:cNvPicPr preferRelativeResize="0"/>
          <p:nvPr/>
        </p:nvPicPr>
        <p:blipFill>
          <a:blip r:embed="rId4">
            <a:alphaModFix/>
          </a:blip>
          <a:stretch>
            <a:fillRect/>
          </a:stretch>
        </p:blipFill>
        <p:spPr>
          <a:xfrm>
            <a:off x="2057400" y="152400"/>
            <a:ext cx="1752600" cy="1762125"/>
          </a:xfrm>
          <a:prstGeom prst="rect">
            <a:avLst/>
          </a:prstGeom>
          <a:noFill/>
          <a:ln>
            <a:noFill/>
          </a:ln>
        </p:spPr>
      </p:pic>
      <p:pic>
        <p:nvPicPr>
          <p:cNvPr id="434" name="Google Shape;434;p36"/>
          <p:cNvPicPr preferRelativeResize="0"/>
          <p:nvPr/>
        </p:nvPicPr>
        <p:blipFill>
          <a:blip r:embed="rId5">
            <a:alphaModFix/>
          </a:blip>
          <a:stretch>
            <a:fillRect/>
          </a:stretch>
        </p:blipFill>
        <p:spPr>
          <a:xfrm>
            <a:off x="152400" y="2066925"/>
            <a:ext cx="1752600" cy="1762125"/>
          </a:xfrm>
          <a:prstGeom prst="rect">
            <a:avLst/>
          </a:prstGeom>
          <a:noFill/>
          <a:ln>
            <a:noFill/>
          </a:ln>
        </p:spPr>
      </p:pic>
      <p:pic>
        <p:nvPicPr>
          <p:cNvPr id="435" name="Google Shape;435;p36"/>
          <p:cNvPicPr preferRelativeResize="0"/>
          <p:nvPr/>
        </p:nvPicPr>
        <p:blipFill>
          <a:blip r:embed="rId6">
            <a:alphaModFix/>
          </a:blip>
          <a:stretch>
            <a:fillRect/>
          </a:stretch>
        </p:blipFill>
        <p:spPr>
          <a:xfrm>
            <a:off x="3962400" y="152400"/>
            <a:ext cx="1752600" cy="1762125"/>
          </a:xfrm>
          <a:prstGeom prst="rect">
            <a:avLst/>
          </a:prstGeom>
          <a:noFill/>
          <a:ln>
            <a:noFill/>
          </a:ln>
        </p:spPr>
      </p:pic>
      <p:pic>
        <p:nvPicPr>
          <p:cNvPr id="436" name="Google Shape;436;p36"/>
          <p:cNvPicPr preferRelativeResize="0"/>
          <p:nvPr/>
        </p:nvPicPr>
        <p:blipFill>
          <a:blip r:embed="rId7">
            <a:alphaModFix/>
          </a:blip>
          <a:stretch>
            <a:fillRect/>
          </a:stretch>
        </p:blipFill>
        <p:spPr>
          <a:xfrm>
            <a:off x="2057400" y="2066925"/>
            <a:ext cx="1752600" cy="1762125"/>
          </a:xfrm>
          <a:prstGeom prst="rect">
            <a:avLst/>
          </a:prstGeom>
          <a:noFill/>
          <a:ln>
            <a:noFill/>
          </a:ln>
        </p:spPr>
      </p:pic>
      <p:pic>
        <p:nvPicPr>
          <p:cNvPr id="437" name="Google Shape;437;p36"/>
          <p:cNvPicPr preferRelativeResize="0"/>
          <p:nvPr/>
        </p:nvPicPr>
        <p:blipFill>
          <a:blip r:embed="rId8">
            <a:alphaModFix/>
          </a:blip>
          <a:stretch>
            <a:fillRect/>
          </a:stretch>
        </p:blipFill>
        <p:spPr>
          <a:xfrm>
            <a:off x="3962400" y="2066925"/>
            <a:ext cx="1752600" cy="1762125"/>
          </a:xfrm>
          <a:prstGeom prst="rect">
            <a:avLst/>
          </a:prstGeom>
          <a:noFill/>
          <a:ln>
            <a:noFill/>
          </a:ln>
        </p:spPr>
      </p:pic>
      <p:pic>
        <p:nvPicPr>
          <p:cNvPr id="438" name="Google Shape;438;p36"/>
          <p:cNvPicPr preferRelativeResize="0"/>
          <p:nvPr/>
        </p:nvPicPr>
        <p:blipFill>
          <a:blip r:embed="rId9">
            <a:alphaModFix/>
          </a:blip>
          <a:stretch>
            <a:fillRect/>
          </a:stretch>
        </p:blipFill>
        <p:spPr>
          <a:xfrm>
            <a:off x="5867400" y="152400"/>
            <a:ext cx="1752600" cy="1762125"/>
          </a:xfrm>
          <a:prstGeom prst="rect">
            <a:avLst/>
          </a:prstGeom>
          <a:noFill/>
          <a:ln>
            <a:noFill/>
          </a:ln>
        </p:spPr>
      </p:pic>
      <p:pic>
        <p:nvPicPr>
          <p:cNvPr id="439" name="Google Shape;439;p36"/>
          <p:cNvPicPr preferRelativeResize="0"/>
          <p:nvPr/>
        </p:nvPicPr>
        <p:blipFill>
          <a:blip r:embed="rId10">
            <a:alphaModFix/>
          </a:blip>
          <a:stretch>
            <a:fillRect/>
          </a:stretch>
        </p:blipFill>
        <p:spPr>
          <a:xfrm>
            <a:off x="5867400" y="2066913"/>
            <a:ext cx="1752600" cy="1762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pic>
        <p:nvPicPr>
          <p:cNvPr id="444" name="Google Shape;444;p37"/>
          <p:cNvPicPr preferRelativeResize="0"/>
          <p:nvPr/>
        </p:nvPicPr>
        <p:blipFill>
          <a:blip r:embed="rId3">
            <a:alphaModFix/>
          </a:blip>
          <a:stretch>
            <a:fillRect/>
          </a:stretch>
        </p:blipFill>
        <p:spPr>
          <a:xfrm>
            <a:off x="152400" y="152400"/>
            <a:ext cx="1752600" cy="1752600"/>
          </a:xfrm>
          <a:prstGeom prst="rect">
            <a:avLst/>
          </a:prstGeom>
          <a:noFill/>
          <a:ln>
            <a:noFill/>
          </a:ln>
        </p:spPr>
      </p:pic>
      <p:pic>
        <p:nvPicPr>
          <p:cNvPr id="445" name="Google Shape;445;p37"/>
          <p:cNvPicPr preferRelativeResize="0"/>
          <p:nvPr/>
        </p:nvPicPr>
        <p:blipFill>
          <a:blip r:embed="rId4">
            <a:alphaModFix/>
          </a:blip>
          <a:stretch>
            <a:fillRect/>
          </a:stretch>
        </p:blipFill>
        <p:spPr>
          <a:xfrm>
            <a:off x="2057400" y="152400"/>
            <a:ext cx="1752600" cy="1752600"/>
          </a:xfrm>
          <a:prstGeom prst="rect">
            <a:avLst/>
          </a:prstGeom>
          <a:noFill/>
          <a:ln>
            <a:noFill/>
          </a:ln>
        </p:spPr>
      </p:pic>
      <p:pic>
        <p:nvPicPr>
          <p:cNvPr id="446" name="Google Shape;446;p37"/>
          <p:cNvPicPr preferRelativeResize="0"/>
          <p:nvPr/>
        </p:nvPicPr>
        <p:blipFill>
          <a:blip r:embed="rId5">
            <a:alphaModFix/>
          </a:blip>
          <a:stretch>
            <a:fillRect/>
          </a:stretch>
        </p:blipFill>
        <p:spPr>
          <a:xfrm>
            <a:off x="152400" y="2057400"/>
            <a:ext cx="1752600" cy="1752600"/>
          </a:xfrm>
          <a:prstGeom prst="rect">
            <a:avLst/>
          </a:prstGeom>
          <a:noFill/>
          <a:ln>
            <a:noFill/>
          </a:ln>
        </p:spPr>
      </p:pic>
      <p:pic>
        <p:nvPicPr>
          <p:cNvPr id="447" name="Google Shape;447;p37"/>
          <p:cNvPicPr preferRelativeResize="0"/>
          <p:nvPr/>
        </p:nvPicPr>
        <p:blipFill>
          <a:blip r:embed="rId6">
            <a:alphaModFix/>
          </a:blip>
          <a:stretch>
            <a:fillRect/>
          </a:stretch>
        </p:blipFill>
        <p:spPr>
          <a:xfrm>
            <a:off x="3962400" y="152400"/>
            <a:ext cx="1752600" cy="1752600"/>
          </a:xfrm>
          <a:prstGeom prst="rect">
            <a:avLst/>
          </a:prstGeom>
          <a:noFill/>
          <a:ln>
            <a:noFill/>
          </a:ln>
        </p:spPr>
      </p:pic>
      <p:pic>
        <p:nvPicPr>
          <p:cNvPr id="448" name="Google Shape;448;p37"/>
          <p:cNvPicPr preferRelativeResize="0"/>
          <p:nvPr/>
        </p:nvPicPr>
        <p:blipFill>
          <a:blip r:embed="rId7">
            <a:alphaModFix/>
          </a:blip>
          <a:stretch>
            <a:fillRect/>
          </a:stretch>
        </p:blipFill>
        <p:spPr>
          <a:xfrm>
            <a:off x="2057400" y="2057400"/>
            <a:ext cx="1752600" cy="1752600"/>
          </a:xfrm>
          <a:prstGeom prst="rect">
            <a:avLst/>
          </a:prstGeom>
          <a:noFill/>
          <a:ln>
            <a:noFill/>
          </a:ln>
        </p:spPr>
      </p:pic>
      <p:pic>
        <p:nvPicPr>
          <p:cNvPr id="449" name="Google Shape;449;p37"/>
          <p:cNvPicPr preferRelativeResize="0"/>
          <p:nvPr/>
        </p:nvPicPr>
        <p:blipFill>
          <a:blip r:embed="rId8">
            <a:alphaModFix/>
          </a:blip>
          <a:stretch>
            <a:fillRect/>
          </a:stretch>
        </p:blipFill>
        <p:spPr>
          <a:xfrm>
            <a:off x="3962400" y="2057400"/>
            <a:ext cx="1752600" cy="1752600"/>
          </a:xfrm>
          <a:prstGeom prst="rect">
            <a:avLst/>
          </a:prstGeom>
          <a:noFill/>
          <a:ln>
            <a:noFill/>
          </a:ln>
        </p:spPr>
      </p:pic>
      <p:pic>
        <p:nvPicPr>
          <p:cNvPr id="450" name="Google Shape;450;p37"/>
          <p:cNvPicPr preferRelativeResize="0"/>
          <p:nvPr/>
        </p:nvPicPr>
        <p:blipFill>
          <a:blip r:embed="rId9">
            <a:alphaModFix/>
          </a:blip>
          <a:stretch>
            <a:fillRect/>
          </a:stretch>
        </p:blipFill>
        <p:spPr>
          <a:xfrm>
            <a:off x="5867400" y="152400"/>
            <a:ext cx="1752600" cy="1752600"/>
          </a:xfrm>
          <a:prstGeom prst="rect">
            <a:avLst/>
          </a:prstGeom>
          <a:noFill/>
          <a:ln>
            <a:noFill/>
          </a:ln>
        </p:spPr>
      </p:pic>
      <p:pic>
        <p:nvPicPr>
          <p:cNvPr id="451" name="Google Shape;451;p37"/>
          <p:cNvPicPr preferRelativeResize="0"/>
          <p:nvPr/>
        </p:nvPicPr>
        <p:blipFill>
          <a:blip r:embed="rId10">
            <a:alphaModFix/>
          </a:blip>
          <a:stretch>
            <a:fillRect/>
          </a:stretch>
        </p:blipFill>
        <p:spPr>
          <a:xfrm>
            <a:off x="152400" y="3962400"/>
            <a:ext cx="1600200" cy="1600200"/>
          </a:xfrm>
          <a:prstGeom prst="rect">
            <a:avLst/>
          </a:prstGeom>
          <a:noFill/>
          <a:ln>
            <a:noFill/>
          </a:ln>
        </p:spPr>
      </p:pic>
      <p:pic>
        <p:nvPicPr>
          <p:cNvPr id="452" name="Google Shape;452;p37"/>
          <p:cNvPicPr preferRelativeResize="0"/>
          <p:nvPr/>
        </p:nvPicPr>
        <p:blipFill>
          <a:blip r:embed="rId11">
            <a:alphaModFix/>
          </a:blip>
          <a:stretch>
            <a:fillRect/>
          </a:stretch>
        </p:blipFill>
        <p:spPr>
          <a:xfrm>
            <a:off x="1905000" y="3962400"/>
            <a:ext cx="1600200" cy="160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1"/>
          <p:cNvSpPr/>
          <p:nvPr/>
        </p:nvSpPr>
        <p:spPr>
          <a:xfrm>
            <a:off x="0" y="1654478"/>
            <a:ext cx="9144000" cy="1385100"/>
          </a:xfrm>
          <a:prstGeom prst="rect">
            <a:avLst/>
          </a:prstGeom>
          <a:no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7F7F7"/>
              </a:solidFill>
              <a:highlight>
                <a:srgbClr val="B9B9FB"/>
              </a:highlight>
              <a:latin typeface="Arial"/>
              <a:ea typeface="Arial"/>
              <a:cs typeface="Arial"/>
              <a:sym typeface="Arial"/>
            </a:endParaRPr>
          </a:p>
        </p:txBody>
      </p:sp>
      <p:sp>
        <p:nvSpPr>
          <p:cNvPr id="81" name="Google Shape;81;p11"/>
          <p:cNvSpPr txBox="1"/>
          <p:nvPr/>
        </p:nvSpPr>
        <p:spPr>
          <a:xfrm>
            <a:off x="1599375" y="3937975"/>
            <a:ext cx="6113100" cy="820200"/>
          </a:xfrm>
          <a:prstGeom prst="rect">
            <a:avLst/>
          </a:prstGeom>
          <a:noFill/>
          <a:ln>
            <a:noFill/>
          </a:ln>
        </p:spPr>
        <p:txBody>
          <a:bodyPr anchorCtr="0" anchor="ctr" bIns="34300" lIns="34300" spcFirstLastPara="1" rIns="34300" wrap="square" tIns="34300">
            <a:noAutofit/>
          </a:bodyPr>
          <a:lstStyle/>
          <a:p>
            <a:pPr indent="0" lvl="0" marL="0" marR="0" rtl="0" algn="l">
              <a:lnSpc>
                <a:spcPct val="100000"/>
              </a:lnSpc>
              <a:spcBef>
                <a:spcPts val="0"/>
              </a:spcBef>
              <a:spcAft>
                <a:spcPts val="0"/>
              </a:spcAft>
              <a:buClr>
                <a:srgbClr val="000000"/>
              </a:buClr>
              <a:buSzPts val="1500"/>
              <a:buFont typeface="Arial"/>
              <a:buNone/>
            </a:pPr>
            <a:r>
              <a:t/>
            </a:r>
            <a:endParaRPr b="1" sz="1900">
              <a:latin typeface="Helvetica Neue"/>
              <a:ea typeface="Helvetica Neue"/>
              <a:cs typeface="Helvetica Neue"/>
              <a:sym typeface="Helvetica Neue"/>
            </a:endParaRPr>
          </a:p>
        </p:txBody>
      </p:sp>
      <p:sp>
        <p:nvSpPr>
          <p:cNvPr id="82" name="Google Shape;82;p11"/>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83" name="Google Shape;83;p11"/>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84" name="Google Shape;84;p11"/>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85" name="Google Shape;85;p11"/>
          <p:cNvSpPr txBox="1"/>
          <p:nvPr/>
        </p:nvSpPr>
        <p:spPr>
          <a:xfrm>
            <a:off x="1710325" y="1938750"/>
            <a:ext cx="6858000" cy="832200"/>
          </a:xfrm>
          <a:prstGeom prst="rect">
            <a:avLst/>
          </a:prstGeom>
          <a:noFill/>
          <a:ln>
            <a:noFill/>
          </a:ln>
        </p:spPr>
        <p:txBody>
          <a:bodyPr anchorCtr="0" anchor="t" bIns="27775" lIns="27775" spcFirstLastPara="1" rIns="27775" wrap="square" tIns="27775">
            <a:noAutofit/>
          </a:bodyPr>
          <a:lstStyle/>
          <a:p>
            <a:pPr indent="0" lvl="0" marL="0" rtl="0" algn="l">
              <a:lnSpc>
                <a:spcPct val="115000"/>
              </a:lnSpc>
              <a:spcBef>
                <a:spcPts val="0"/>
              </a:spcBef>
              <a:spcAft>
                <a:spcPts val="0"/>
              </a:spcAft>
              <a:buClr>
                <a:schemeClr val="dk1"/>
              </a:buClr>
              <a:buSzPts val="1500"/>
              <a:buFont typeface="Arial"/>
              <a:buNone/>
            </a:pPr>
            <a:r>
              <a:rPr b="1" lang="fr" sz="1700">
                <a:solidFill>
                  <a:srgbClr val="0B139E"/>
                </a:solidFill>
                <a:latin typeface="Helvetica Neue"/>
                <a:ea typeface="Helvetica Neue"/>
                <a:cs typeface="Helvetica Neue"/>
                <a:sym typeface="Helvetica Neue"/>
              </a:rPr>
              <a:t>Statuer sur la </a:t>
            </a:r>
            <a:r>
              <a:rPr i="1" lang="fr" sz="1700">
                <a:solidFill>
                  <a:srgbClr val="0B139E"/>
                </a:solidFill>
                <a:latin typeface="Helvetica Neue"/>
                <a:ea typeface="Helvetica Neue"/>
                <a:cs typeface="Helvetica Neue"/>
                <a:sym typeface="Helvetica Neue"/>
              </a:rPr>
              <a:t>[poursuite construction/accélération/pérennisation]</a:t>
            </a:r>
            <a:r>
              <a:rPr b="1" i="1" lang="fr" sz="1700">
                <a:solidFill>
                  <a:srgbClr val="0B139E"/>
                </a:solidFill>
                <a:latin typeface="Helvetica Neue"/>
                <a:ea typeface="Helvetica Neue"/>
                <a:cs typeface="Helvetica Neue"/>
                <a:sym typeface="Helvetica Neue"/>
              </a:rPr>
              <a:t> de </a:t>
            </a:r>
            <a:r>
              <a:rPr i="1" lang="fr" sz="1700">
                <a:solidFill>
                  <a:srgbClr val="0B139E"/>
                </a:solidFill>
                <a:latin typeface="Helvetica Neue"/>
                <a:ea typeface="Helvetica Neue"/>
                <a:cs typeface="Helvetica Neue"/>
                <a:sym typeface="Helvetica Neue"/>
              </a:rPr>
              <a:t>[mon produit]</a:t>
            </a:r>
            <a:r>
              <a:rPr b="1" lang="fr" sz="1700">
                <a:solidFill>
                  <a:srgbClr val="0B139E"/>
                </a:solidFill>
                <a:latin typeface="Helvetica Neue"/>
                <a:ea typeface="Helvetica Neue"/>
                <a:cs typeface="Helvetica Neue"/>
                <a:sym typeface="Helvetica Neue"/>
              </a:rPr>
              <a:t> et sur le budget qui y sera octroyé par </a:t>
            </a:r>
            <a:r>
              <a:rPr i="1" lang="fr" sz="1700">
                <a:solidFill>
                  <a:srgbClr val="0B139E"/>
                </a:solidFill>
                <a:latin typeface="Helvetica Neue"/>
                <a:ea typeface="Helvetica Neue"/>
                <a:cs typeface="Helvetica Neue"/>
                <a:sym typeface="Helvetica Neue"/>
              </a:rPr>
              <a:t>[mon sponsor]</a:t>
            </a:r>
            <a:r>
              <a:rPr b="1" lang="fr" sz="1700">
                <a:solidFill>
                  <a:srgbClr val="0B139E"/>
                </a:solidFill>
                <a:latin typeface="Helvetica Neue"/>
                <a:ea typeface="Helvetica Neue"/>
                <a:cs typeface="Helvetica Neue"/>
                <a:sym typeface="Helvetica Neue"/>
              </a:rPr>
              <a:t>.</a:t>
            </a:r>
            <a:endParaRPr b="1" sz="1700">
              <a:solidFill>
                <a:srgbClr val="0B139E"/>
              </a:solidFill>
              <a:latin typeface="Helvetica Neue"/>
              <a:ea typeface="Helvetica Neue"/>
              <a:cs typeface="Helvetica Neue"/>
              <a:sym typeface="Helvetica Neue"/>
            </a:endParaRPr>
          </a:p>
          <a:p>
            <a:pPr indent="0" lvl="0" marL="0" marR="0" rtl="0" algn="l">
              <a:lnSpc>
                <a:spcPct val="115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15000"/>
              </a:lnSpc>
              <a:spcBef>
                <a:spcPts val="400"/>
              </a:spcBef>
              <a:spcAft>
                <a:spcPts val="0"/>
              </a:spcAft>
              <a:buClr>
                <a:srgbClr val="004C7F"/>
              </a:buClr>
              <a:buSzPts val="2300"/>
              <a:buFont typeface="Helvetica Neue"/>
              <a:buNone/>
            </a:pPr>
            <a:r>
              <a:t/>
            </a:r>
            <a:endParaRPr b="1" sz="500">
              <a:solidFill>
                <a:srgbClr val="0B139E"/>
              </a:solidFill>
            </a:endParaRPr>
          </a:p>
        </p:txBody>
      </p:sp>
      <p:sp>
        <p:nvSpPr>
          <p:cNvPr id="86" name="Google Shape;86;p11"/>
          <p:cNvSpPr txBox="1"/>
          <p:nvPr/>
        </p:nvSpPr>
        <p:spPr>
          <a:xfrm>
            <a:off x="1751775" y="2991100"/>
            <a:ext cx="6643200" cy="1833300"/>
          </a:xfrm>
          <a:prstGeom prst="rect">
            <a:avLst/>
          </a:prstGeom>
          <a:noFill/>
          <a:ln>
            <a:noFill/>
          </a:ln>
        </p:spPr>
        <p:txBody>
          <a:bodyPr anchorCtr="0" anchor="t" bIns="26800" lIns="26800" spcFirstLastPara="1" rIns="26800" wrap="square" tIns="26800">
            <a:noAutofit/>
          </a:bodyPr>
          <a:lstStyle/>
          <a:p>
            <a:pPr indent="-336550" lvl="0" marL="457200" rtl="0" algn="l">
              <a:lnSpc>
                <a:spcPct val="150000"/>
              </a:lnSpc>
              <a:spcBef>
                <a:spcPts val="200"/>
              </a:spcBef>
              <a:spcAft>
                <a:spcPts val="0"/>
              </a:spcAft>
              <a:buClr>
                <a:srgbClr val="0B139E"/>
              </a:buClr>
              <a:buSzPts val="1700"/>
              <a:buFont typeface="Spectral"/>
              <a:buChar char="-"/>
            </a:pPr>
            <a:r>
              <a:rPr b="1" i="1" lang="fr" sz="1700">
                <a:solidFill>
                  <a:srgbClr val="0B139E"/>
                </a:solidFill>
                <a:latin typeface="Spectral"/>
                <a:ea typeface="Spectral"/>
                <a:cs typeface="Spectral"/>
                <a:sym typeface="Spectral"/>
              </a:rPr>
              <a:t>Présentation de [mon produit]</a:t>
            </a:r>
            <a:r>
              <a:rPr i="1" lang="fr" sz="1700">
                <a:solidFill>
                  <a:srgbClr val="0B139E"/>
                </a:solidFill>
                <a:latin typeface="Spectral"/>
                <a:ea typeface="Spectral"/>
                <a:cs typeface="Spectral"/>
                <a:sym typeface="Spectral"/>
              </a:rPr>
              <a:t> et état des lieux après 6 mois de [construction/accélération/etc.]</a:t>
            </a:r>
            <a:endParaRPr i="1" sz="1700">
              <a:solidFill>
                <a:srgbClr val="0B139E"/>
              </a:solidFill>
              <a:latin typeface="Spectral"/>
              <a:ea typeface="Spectral"/>
              <a:cs typeface="Spectral"/>
              <a:sym typeface="Spectral"/>
            </a:endParaRPr>
          </a:p>
          <a:p>
            <a:pPr indent="-336550" lvl="0" marL="457200" rtl="0" algn="l">
              <a:lnSpc>
                <a:spcPct val="150000"/>
              </a:lnSpc>
              <a:spcBef>
                <a:spcPts val="0"/>
              </a:spcBef>
              <a:spcAft>
                <a:spcPts val="0"/>
              </a:spcAft>
              <a:buClr>
                <a:srgbClr val="0B139E"/>
              </a:buClr>
              <a:buSzPts val="1700"/>
              <a:buFont typeface="Spectral"/>
              <a:buChar char="-"/>
            </a:pPr>
            <a:r>
              <a:rPr b="1" i="1" lang="fr" sz="1700">
                <a:solidFill>
                  <a:srgbClr val="0B139E"/>
                </a:solidFill>
                <a:latin typeface="Spectral"/>
                <a:ea typeface="Spectral"/>
                <a:cs typeface="Spectral"/>
                <a:sym typeface="Spectral"/>
              </a:rPr>
              <a:t>Temps de questions</a:t>
            </a:r>
            <a:r>
              <a:rPr i="1" lang="fr" sz="1700">
                <a:solidFill>
                  <a:srgbClr val="0B139E"/>
                </a:solidFill>
                <a:latin typeface="Spectral"/>
                <a:ea typeface="Spectral"/>
                <a:cs typeface="Spectral"/>
                <a:sym typeface="Spectral"/>
              </a:rPr>
              <a:t>/réponses </a:t>
            </a:r>
            <a:endParaRPr i="1" sz="1700">
              <a:solidFill>
                <a:srgbClr val="0B139E"/>
              </a:solidFill>
              <a:latin typeface="Spectral"/>
              <a:ea typeface="Spectral"/>
              <a:cs typeface="Spectral"/>
              <a:sym typeface="Spectral"/>
            </a:endParaRPr>
          </a:p>
          <a:p>
            <a:pPr indent="-336550" lvl="0" marL="457200" rtl="0" algn="l">
              <a:lnSpc>
                <a:spcPct val="150000"/>
              </a:lnSpc>
              <a:spcBef>
                <a:spcPts val="0"/>
              </a:spcBef>
              <a:spcAft>
                <a:spcPts val="0"/>
              </a:spcAft>
              <a:buClr>
                <a:srgbClr val="0B139E"/>
              </a:buClr>
              <a:buSzPts val="1700"/>
              <a:buFont typeface="Spectral"/>
              <a:buChar char="-"/>
            </a:pPr>
            <a:r>
              <a:rPr b="1" i="1" lang="fr" sz="1700">
                <a:solidFill>
                  <a:srgbClr val="0B139E"/>
                </a:solidFill>
                <a:latin typeface="Spectral"/>
                <a:ea typeface="Spectral"/>
                <a:cs typeface="Spectral"/>
                <a:sym typeface="Spectral"/>
              </a:rPr>
              <a:t>Arbitrage sur </a:t>
            </a:r>
            <a:r>
              <a:rPr b="1" i="1" lang="fr" sz="1700">
                <a:solidFill>
                  <a:srgbClr val="0B139E"/>
                </a:solidFill>
                <a:latin typeface="Spectral"/>
                <a:ea typeface="Spectral"/>
                <a:cs typeface="Spectral"/>
                <a:sym typeface="Spectral"/>
              </a:rPr>
              <a:t>financement</a:t>
            </a:r>
            <a:r>
              <a:rPr i="1" lang="fr" sz="1700">
                <a:solidFill>
                  <a:srgbClr val="0B139E"/>
                </a:solidFill>
                <a:latin typeface="Spectral"/>
                <a:ea typeface="Spectral"/>
                <a:cs typeface="Spectral"/>
                <a:sym typeface="Spectral"/>
              </a:rPr>
              <a:t> de la prochaine phase </a:t>
            </a:r>
            <a:endParaRPr b="1" sz="2700">
              <a:solidFill>
                <a:schemeClr val="dk1"/>
              </a:solidFill>
            </a:endParaRPr>
          </a:p>
        </p:txBody>
      </p:sp>
      <p:sp>
        <p:nvSpPr>
          <p:cNvPr id="87" name="Google Shape;87;p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8" name="Google Shape;88;p11"/>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Objectif du comité</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
        <p:nvSpPr>
          <p:cNvPr id="89" name="Google Shape;89;p11"/>
          <p:cNvSpPr/>
          <p:nvPr/>
        </p:nvSpPr>
        <p:spPr>
          <a:xfrm>
            <a:off x="522375" y="1879700"/>
            <a:ext cx="848400" cy="832200"/>
          </a:xfrm>
          <a:prstGeom prst="ellipse">
            <a:avLst/>
          </a:prstGeom>
          <a:solidFill>
            <a:srgbClr val="B9B9FB"/>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3200">
                <a:solidFill>
                  <a:srgbClr val="F0F0F0"/>
                </a:solidFill>
              </a:rPr>
              <a:t>⭐</a:t>
            </a:r>
            <a:endParaRPr b="1" sz="5800">
              <a:solidFill>
                <a:srgbClr val="F0F0F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pic>
        <p:nvPicPr>
          <p:cNvPr id="457" name="Google Shape;457;p38"/>
          <p:cNvPicPr preferRelativeResize="0"/>
          <p:nvPr/>
        </p:nvPicPr>
        <p:blipFill>
          <a:blip r:embed="rId3">
            <a:alphaModFix/>
          </a:blip>
          <a:stretch>
            <a:fillRect/>
          </a:stretch>
        </p:blipFill>
        <p:spPr>
          <a:xfrm>
            <a:off x="152400" y="152400"/>
            <a:ext cx="1752600" cy="1762125"/>
          </a:xfrm>
          <a:prstGeom prst="rect">
            <a:avLst/>
          </a:prstGeom>
          <a:noFill/>
          <a:ln>
            <a:noFill/>
          </a:ln>
        </p:spPr>
      </p:pic>
      <p:pic>
        <p:nvPicPr>
          <p:cNvPr id="458" name="Google Shape;458;p38"/>
          <p:cNvPicPr preferRelativeResize="0"/>
          <p:nvPr/>
        </p:nvPicPr>
        <p:blipFill>
          <a:blip r:embed="rId4">
            <a:alphaModFix/>
          </a:blip>
          <a:stretch>
            <a:fillRect/>
          </a:stretch>
        </p:blipFill>
        <p:spPr>
          <a:xfrm>
            <a:off x="2057400" y="152400"/>
            <a:ext cx="1752600" cy="1762125"/>
          </a:xfrm>
          <a:prstGeom prst="rect">
            <a:avLst/>
          </a:prstGeom>
          <a:noFill/>
          <a:ln>
            <a:noFill/>
          </a:ln>
        </p:spPr>
      </p:pic>
      <p:pic>
        <p:nvPicPr>
          <p:cNvPr id="459" name="Google Shape;459;p38"/>
          <p:cNvPicPr preferRelativeResize="0"/>
          <p:nvPr/>
        </p:nvPicPr>
        <p:blipFill>
          <a:blip r:embed="rId5">
            <a:alphaModFix/>
          </a:blip>
          <a:stretch>
            <a:fillRect/>
          </a:stretch>
        </p:blipFill>
        <p:spPr>
          <a:xfrm>
            <a:off x="152400" y="2066925"/>
            <a:ext cx="1752600" cy="1762125"/>
          </a:xfrm>
          <a:prstGeom prst="rect">
            <a:avLst/>
          </a:prstGeom>
          <a:noFill/>
          <a:ln>
            <a:noFill/>
          </a:ln>
        </p:spPr>
      </p:pic>
      <p:pic>
        <p:nvPicPr>
          <p:cNvPr id="460" name="Google Shape;460;p38"/>
          <p:cNvPicPr preferRelativeResize="0"/>
          <p:nvPr/>
        </p:nvPicPr>
        <p:blipFill>
          <a:blip r:embed="rId6">
            <a:alphaModFix/>
          </a:blip>
          <a:stretch>
            <a:fillRect/>
          </a:stretch>
        </p:blipFill>
        <p:spPr>
          <a:xfrm>
            <a:off x="3962400" y="152400"/>
            <a:ext cx="1752600" cy="1762125"/>
          </a:xfrm>
          <a:prstGeom prst="rect">
            <a:avLst/>
          </a:prstGeom>
          <a:noFill/>
          <a:ln>
            <a:noFill/>
          </a:ln>
        </p:spPr>
      </p:pic>
      <p:pic>
        <p:nvPicPr>
          <p:cNvPr id="461" name="Google Shape;461;p38"/>
          <p:cNvPicPr preferRelativeResize="0"/>
          <p:nvPr/>
        </p:nvPicPr>
        <p:blipFill>
          <a:blip r:embed="rId7">
            <a:alphaModFix/>
          </a:blip>
          <a:stretch>
            <a:fillRect/>
          </a:stretch>
        </p:blipFill>
        <p:spPr>
          <a:xfrm>
            <a:off x="2057400" y="2066925"/>
            <a:ext cx="1752600" cy="1762125"/>
          </a:xfrm>
          <a:prstGeom prst="rect">
            <a:avLst/>
          </a:prstGeom>
          <a:noFill/>
          <a:ln>
            <a:noFill/>
          </a:ln>
        </p:spPr>
      </p:pic>
      <p:pic>
        <p:nvPicPr>
          <p:cNvPr id="462" name="Google Shape;462;p38"/>
          <p:cNvPicPr preferRelativeResize="0"/>
          <p:nvPr/>
        </p:nvPicPr>
        <p:blipFill>
          <a:blip r:embed="rId8">
            <a:alphaModFix/>
          </a:blip>
          <a:stretch>
            <a:fillRect/>
          </a:stretch>
        </p:blipFill>
        <p:spPr>
          <a:xfrm>
            <a:off x="3962400" y="2066925"/>
            <a:ext cx="1752600" cy="1762125"/>
          </a:xfrm>
          <a:prstGeom prst="rect">
            <a:avLst/>
          </a:prstGeom>
          <a:noFill/>
          <a:ln>
            <a:noFill/>
          </a:ln>
        </p:spPr>
      </p:pic>
      <p:pic>
        <p:nvPicPr>
          <p:cNvPr id="463" name="Google Shape;463;p38"/>
          <p:cNvPicPr preferRelativeResize="0"/>
          <p:nvPr/>
        </p:nvPicPr>
        <p:blipFill>
          <a:blip r:embed="rId9">
            <a:alphaModFix/>
          </a:blip>
          <a:stretch>
            <a:fillRect/>
          </a:stretch>
        </p:blipFill>
        <p:spPr>
          <a:xfrm>
            <a:off x="5867400" y="152400"/>
            <a:ext cx="1752600" cy="1762125"/>
          </a:xfrm>
          <a:prstGeom prst="rect">
            <a:avLst/>
          </a:prstGeom>
          <a:noFill/>
          <a:ln>
            <a:noFill/>
          </a:ln>
        </p:spPr>
      </p:pic>
      <p:pic>
        <p:nvPicPr>
          <p:cNvPr id="464" name="Google Shape;464;p38"/>
          <p:cNvPicPr preferRelativeResize="0"/>
          <p:nvPr/>
        </p:nvPicPr>
        <p:blipFill>
          <a:blip r:embed="rId10">
            <a:alphaModFix/>
          </a:blip>
          <a:stretch>
            <a:fillRect/>
          </a:stretch>
        </p:blipFill>
        <p:spPr>
          <a:xfrm>
            <a:off x="152400" y="3981450"/>
            <a:ext cx="1572603" cy="1581150"/>
          </a:xfrm>
          <a:prstGeom prst="rect">
            <a:avLst/>
          </a:prstGeom>
          <a:noFill/>
          <a:ln>
            <a:noFill/>
          </a:ln>
        </p:spPr>
      </p:pic>
      <p:pic>
        <p:nvPicPr>
          <p:cNvPr id="465" name="Google Shape;465;p38"/>
          <p:cNvPicPr preferRelativeResize="0"/>
          <p:nvPr/>
        </p:nvPicPr>
        <p:blipFill>
          <a:blip r:embed="rId11">
            <a:alphaModFix/>
          </a:blip>
          <a:stretch>
            <a:fillRect/>
          </a:stretch>
        </p:blipFill>
        <p:spPr>
          <a:xfrm>
            <a:off x="1877403" y="3981450"/>
            <a:ext cx="1572603" cy="1581150"/>
          </a:xfrm>
          <a:prstGeom prst="rect">
            <a:avLst/>
          </a:prstGeom>
          <a:noFill/>
          <a:ln>
            <a:noFill/>
          </a:ln>
        </p:spPr>
      </p:pic>
      <p:pic>
        <p:nvPicPr>
          <p:cNvPr id="466" name="Google Shape;466;p38"/>
          <p:cNvPicPr preferRelativeResize="0"/>
          <p:nvPr/>
        </p:nvPicPr>
        <p:blipFill>
          <a:blip r:embed="rId12">
            <a:alphaModFix/>
          </a:blip>
          <a:stretch>
            <a:fillRect/>
          </a:stretch>
        </p:blipFill>
        <p:spPr>
          <a:xfrm>
            <a:off x="5867400" y="2066925"/>
            <a:ext cx="1752600" cy="1762125"/>
          </a:xfrm>
          <a:prstGeom prst="rect">
            <a:avLst/>
          </a:prstGeom>
          <a:noFill/>
          <a:ln>
            <a:noFill/>
          </a:ln>
        </p:spPr>
      </p:pic>
      <p:pic>
        <p:nvPicPr>
          <p:cNvPr id="467" name="Google Shape;467;p38"/>
          <p:cNvPicPr preferRelativeResize="0"/>
          <p:nvPr/>
        </p:nvPicPr>
        <p:blipFill>
          <a:blip r:embed="rId13">
            <a:alphaModFix/>
          </a:blip>
          <a:stretch>
            <a:fillRect/>
          </a:stretch>
        </p:blipFill>
        <p:spPr>
          <a:xfrm>
            <a:off x="3602407" y="3981450"/>
            <a:ext cx="1572603" cy="1581150"/>
          </a:xfrm>
          <a:prstGeom prst="rect">
            <a:avLst/>
          </a:prstGeom>
          <a:noFill/>
          <a:ln>
            <a:noFill/>
          </a:ln>
        </p:spPr>
      </p:pic>
      <p:pic>
        <p:nvPicPr>
          <p:cNvPr id="468" name="Google Shape;468;p38"/>
          <p:cNvPicPr preferRelativeResize="0"/>
          <p:nvPr/>
        </p:nvPicPr>
        <p:blipFill>
          <a:blip r:embed="rId14">
            <a:alphaModFix/>
          </a:blip>
          <a:stretch>
            <a:fillRect/>
          </a:stretch>
        </p:blipFill>
        <p:spPr>
          <a:xfrm>
            <a:off x="5327410" y="3981450"/>
            <a:ext cx="1572603" cy="1581150"/>
          </a:xfrm>
          <a:prstGeom prst="rect">
            <a:avLst/>
          </a:prstGeom>
          <a:noFill/>
          <a:ln>
            <a:noFill/>
          </a:ln>
        </p:spPr>
      </p:pic>
      <p:pic>
        <p:nvPicPr>
          <p:cNvPr id="469" name="Google Shape;469;p38"/>
          <p:cNvPicPr preferRelativeResize="0"/>
          <p:nvPr/>
        </p:nvPicPr>
        <p:blipFill>
          <a:blip r:embed="rId15">
            <a:alphaModFix/>
          </a:blip>
          <a:stretch>
            <a:fillRect/>
          </a:stretch>
        </p:blipFill>
        <p:spPr>
          <a:xfrm>
            <a:off x="7052414" y="3981450"/>
            <a:ext cx="1572603" cy="1581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pic>
        <p:nvPicPr>
          <p:cNvPr id="474" name="Google Shape;474;p39"/>
          <p:cNvPicPr preferRelativeResize="0"/>
          <p:nvPr/>
        </p:nvPicPr>
        <p:blipFill>
          <a:blip r:embed="rId3">
            <a:alphaModFix/>
          </a:blip>
          <a:stretch>
            <a:fillRect/>
          </a:stretch>
        </p:blipFill>
        <p:spPr>
          <a:xfrm>
            <a:off x="372000" y="292538"/>
            <a:ext cx="1752600" cy="1762125"/>
          </a:xfrm>
          <a:prstGeom prst="rect">
            <a:avLst/>
          </a:prstGeom>
          <a:noFill/>
          <a:ln>
            <a:noFill/>
          </a:ln>
        </p:spPr>
      </p:pic>
      <p:pic>
        <p:nvPicPr>
          <p:cNvPr id="475" name="Google Shape;475;p39"/>
          <p:cNvPicPr preferRelativeResize="0"/>
          <p:nvPr/>
        </p:nvPicPr>
        <p:blipFill>
          <a:blip r:embed="rId4">
            <a:alphaModFix/>
          </a:blip>
          <a:stretch>
            <a:fillRect/>
          </a:stretch>
        </p:blipFill>
        <p:spPr>
          <a:xfrm>
            <a:off x="2215525" y="292538"/>
            <a:ext cx="1752600" cy="1762125"/>
          </a:xfrm>
          <a:prstGeom prst="rect">
            <a:avLst/>
          </a:prstGeom>
          <a:noFill/>
          <a:ln>
            <a:noFill/>
          </a:ln>
        </p:spPr>
      </p:pic>
      <p:pic>
        <p:nvPicPr>
          <p:cNvPr id="476" name="Google Shape;476;p39"/>
          <p:cNvPicPr preferRelativeResize="0"/>
          <p:nvPr/>
        </p:nvPicPr>
        <p:blipFill>
          <a:blip r:embed="rId5">
            <a:alphaModFix/>
          </a:blip>
          <a:stretch>
            <a:fillRect/>
          </a:stretch>
        </p:blipFill>
        <p:spPr>
          <a:xfrm>
            <a:off x="3968125" y="369338"/>
            <a:ext cx="1752600" cy="1762125"/>
          </a:xfrm>
          <a:prstGeom prst="rect">
            <a:avLst/>
          </a:prstGeom>
          <a:noFill/>
          <a:ln>
            <a:noFill/>
          </a:ln>
        </p:spPr>
      </p:pic>
      <p:pic>
        <p:nvPicPr>
          <p:cNvPr id="477" name="Google Shape;477;p39"/>
          <p:cNvPicPr preferRelativeResize="0"/>
          <p:nvPr/>
        </p:nvPicPr>
        <p:blipFill>
          <a:blip r:embed="rId6">
            <a:alphaModFix/>
          </a:blip>
          <a:stretch>
            <a:fillRect/>
          </a:stretch>
        </p:blipFill>
        <p:spPr>
          <a:xfrm>
            <a:off x="5720725" y="369338"/>
            <a:ext cx="1752600" cy="1762125"/>
          </a:xfrm>
          <a:prstGeom prst="rect">
            <a:avLst/>
          </a:prstGeom>
          <a:noFill/>
          <a:ln>
            <a:noFill/>
          </a:ln>
        </p:spPr>
      </p:pic>
      <p:pic>
        <p:nvPicPr>
          <p:cNvPr id="478" name="Google Shape;478;p39"/>
          <p:cNvPicPr preferRelativeResize="0"/>
          <p:nvPr/>
        </p:nvPicPr>
        <p:blipFill>
          <a:blip r:embed="rId7">
            <a:alphaModFix/>
          </a:blip>
          <a:stretch>
            <a:fillRect/>
          </a:stretch>
        </p:blipFill>
        <p:spPr>
          <a:xfrm>
            <a:off x="372000" y="2228263"/>
            <a:ext cx="1752600" cy="1762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pic>
        <p:nvPicPr>
          <p:cNvPr id="483" name="Google Shape;483;p40"/>
          <p:cNvPicPr preferRelativeResize="0"/>
          <p:nvPr/>
        </p:nvPicPr>
        <p:blipFill>
          <a:blip r:embed="rId3">
            <a:alphaModFix/>
          </a:blip>
          <a:stretch>
            <a:fillRect/>
          </a:stretch>
        </p:blipFill>
        <p:spPr>
          <a:xfrm>
            <a:off x="152400" y="152400"/>
            <a:ext cx="1752600" cy="1762125"/>
          </a:xfrm>
          <a:prstGeom prst="rect">
            <a:avLst/>
          </a:prstGeom>
          <a:noFill/>
          <a:ln>
            <a:noFill/>
          </a:ln>
        </p:spPr>
      </p:pic>
      <p:pic>
        <p:nvPicPr>
          <p:cNvPr id="484" name="Google Shape;484;p40"/>
          <p:cNvPicPr preferRelativeResize="0"/>
          <p:nvPr/>
        </p:nvPicPr>
        <p:blipFill>
          <a:blip r:embed="rId4">
            <a:alphaModFix/>
          </a:blip>
          <a:stretch>
            <a:fillRect/>
          </a:stretch>
        </p:blipFill>
        <p:spPr>
          <a:xfrm>
            <a:off x="2057400" y="152400"/>
            <a:ext cx="1752600" cy="1762125"/>
          </a:xfrm>
          <a:prstGeom prst="rect">
            <a:avLst/>
          </a:prstGeom>
          <a:noFill/>
          <a:ln>
            <a:noFill/>
          </a:ln>
        </p:spPr>
      </p:pic>
      <p:pic>
        <p:nvPicPr>
          <p:cNvPr id="485" name="Google Shape;485;p40"/>
          <p:cNvPicPr preferRelativeResize="0"/>
          <p:nvPr/>
        </p:nvPicPr>
        <p:blipFill>
          <a:blip r:embed="rId5">
            <a:alphaModFix/>
          </a:blip>
          <a:stretch>
            <a:fillRect/>
          </a:stretch>
        </p:blipFill>
        <p:spPr>
          <a:xfrm>
            <a:off x="152400" y="2066925"/>
            <a:ext cx="1752600" cy="1762125"/>
          </a:xfrm>
          <a:prstGeom prst="rect">
            <a:avLst/>
          </a:prstGeom>
          <a:noFill/>
          <a:ln>
            <a:noFill/>
          </a:ln>
        </p:spPr>
      </p:pic>
      <p:pic>
        <p:nvPicPr>
          <p:cNvPr id="486" name="Google Shape;486;p40"/>
          <p:cNvPicPr preferRelativeResize="0"/>
          <p:nvPr/>
        </p:nvPicPr>
        <p:blipFill>
          <a:blip r:embed="rId6">
            <a:alphaModFix/>
          </a:blip>
          <a:stretch>
            <a:fillRect/>
          </a:stretch>
        </p:blipFill>
        <p:spPr>
          <a:xfrm>
            <a:off x="3962400" y="152400"/>
            <a:ext cx="1752600" cy="1762125"/>
          </a:xfrm>
          <a:prstGeom prst="rect">
            <a:avLst/>
          </a:prstGeom>
          <a:noFill/>
          <a:ln>
            <a:noFill/>
          </a:ln>
        </p:spPr>
      </p:pic>
      <p:pic>
        <p:nvPicPr>
          <p:cNvPr id="487" name="Google Shape;487;p40"/>
          <p:cNvPicPr preferRelativeResize="0"/>
          <p:nvPr/>
        </p:nvPicPr>
        <p:blipFill>
          <a:blip r:embed="rId7">
            <a:alphaModFix/>
          </a:blip>
          <a:stretch>
            <a:fillRect/>
          </a:stretch>
        </p:blipFill>
        <p:spPr>
          <a:xfrm>
            <a:off x="2057400" y="2066925"/>
            <a:ext cx="1752600" cy="1762125"/>
          </a:xfrm>
          <a:prstGeom prst="rect">
            <a:avLst/>
          </a:prstGeom>
          <a:noFill/>
          <a:ln>
            <a:noFill/>
          </a:ln>
        </p:spPr>
      </p:pic>
      <p:pic>
        <p:nvPicPr>
          <p:cNvPr id="488" name="Google Shape;488;p40"/>
          <p:cNvPicPr preferRelativeResize="0"/>
          <p:nvPr/>
        </p:nvPicPr>
        <p:blipFill>
          <a:blip r:embed="rId8">
            <a:alphaModFix/>
          </a:blip>
          <a:stretch>
            <a:fillRect/>
          </a:stretch>
        </p:blipFill>
        <p:spPr>
          <a:xfrm>
            <a:off x="3962400" y="2066925"/>
            <a:ext cx="1752600" cy="1762125"/>
          </a:xfrm>
          <a:prstGeom prst="rect">
            <a:avLst/>
          </a:prstGeom>
          <a:noFill/>
          <a:ln>
            <a:noFill/>
          </a:ln>
        </p:spPr>
      </p:pic>
      <p:pic>
        <p:nvPicPr>
          <p:cNvPr id="489" name="Google Shape;489;p40"/>
          <p:cNvPicPr preferRelativeResize="0"/>
          <p:nvPr/>
        </p:nvPicPr>
        <p:blipFill>
          <a:blip r:embed="rId9">
            <a:alphaModFix/>
          </a:blip>
          <a:stretch>
            <a:fillRect/>
          </a:stretch>
        </p:blipFill>
        <p:spPr>
          <a:xfrm>
            <a:off x="5867400" y="152400"/>
            <a:ext cx="1752600" cy="1762125"/>
          </a:xfrm>
          <a:prstGeom prst="rect">
            <a:avLst/>
          </a:prstGeom>
          <a:noFill/>
          <a:ln>
            <a:noFill/>
          </a:ln>
        </p:spPr>
      </p:pic>
      <p:pic>
        <p:nvPicPr>
          <p:cNvPr id="490" name="Google Shape;490;p40"/>
          <p:cNvPicPr preferRelativeResize="0"/>
          <p:nvPr/>
        </p:nvPicPr>
        <p:blipFill>
          <a:blip r:embed="rId10">
            <a:alphaModFix/>
          </a:blip>
          <a:stretch>
            <a:fillRect/>
          </a:stretch>
        </p:blipFill>
        <p:spPr>
          <a:xfrm>
            <a:off x="152400" y="3981450"/>
            <a:ext cx="1572603" cy="1581150"/>
          </a:xfrm>
          <a:prstGeom prst="rect">
            <a:avLst/>
          </a:prstGeom>
          <a:noFill/>
          <a:ln>
            <a:noFill/>
          </a:ln>
        </p:spPr>
      </p:pic>
      <p:pic>
        <p:nvPicPr>
          <p:cNvPr id="491" name="Google Shape;491;p40"/>
          <p:cNvPicPr preferRelativeResize="0"/>
          <p:nvPr/>
        </p:nvPicPr>
        <p:blipFill>
          <a:blip r:embed="rId11">
            <a:alphaModFix/>
          </a:blip>
          <a:stretch>
            <a:fillRect/>
          </a:stretch>
        </p:blipFill>
        <p:spPr>
          <a:xfrm>
            <a:off x="1877403" y="3981450"/>
            <a:ext cx="1572603" cy="158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2"/>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95" name="Google Shape;95;p12"/>
          <p:cNvSpPr txBox="1"/>
          <p:nvPr/>
        </p:nvSpPr>
        <p:spPr>
          <a:xfrm>
            <a:off x="276800" y="933200"/>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0"/>
              </a:spcAft>
              <a:buClr>
                <a:schemeClr val="dk1"/>
              </a:buClr>
              <a:buSzPts val="900"/>
              <a:buFont typeface="Arial"/>
              <a:buNone/>
            </a:pPr>
            <a:r>
              <a:rPr b="1" lang="fr" sz="3100">
                <a:solidFill>
                  <a:schemeClr val="lt1"/>
                </a:solidFill>
              </a:rPr>
              <a:t>Le problème, le produit </a:t>
            </a:r>
            <a:endParaRPr b="1" sz="3100">
              <a:solidFill>
                <a:schemeClr val="lt1"/>
              </a:solidFill>
            </a:endParaRPr>
          </a:p>
          <a:p>
            <a:pPr indent="0" lvl="0" marL="0" marR="0" rtl="0" algn="ctr">
              <a:lnSpc>
                <a:spcPct val="100000"/>
              </a:lnSpc>
              <a:spcBef>
                <a:spcPts val="400"/>
              </a:spcBef>
              <a:spcAft>
                <a:spcPts val="400"/>
              </a:spcAft>
              <a:buClr>
                <a:schemeClr val="dk1"/>
              </a:buClr>
              <a:buSzPts val="900"/>
              <a:buFont typeface="Arial"/>
              <a:buNone/>
            </a:pPr>
            <a:r>
              <a:rPr i="1" lang="fr" sz="3100">
                <a:solidFill>
                  <a:schemeClr val="lt1"/>
                </a:solidFill>
                <a:latin typeface="Spectral"/>
                <a:ea typeface="Spectral"/>
                <a:cs typeface="Spectral"/>
                <a:sym typeface="Spectral"/>
              </a:rPr>
              <a:t>et sa proposition de valeur</a:t>
            </a:r>
            <a:endParaRPr i="1" sz="3100">
              <a:solidFill>
                <a:schemeClr val="lt1"/>
              </a:solidFill>
              <a:latin typeface="Spectral"/>
              <a:ea typeface="Spectral"/>
              <a:cs typeface="Spectral"/>
              <a:sym typeface="Spectral"/>
            </a:endParaRPr>
          </a:p>
        </p:txBody>
      </p:sp>
      <p:sp>
        <p:nvSpPr>
          <p:cNvPr id="96" name="Google Shape;96;p12"/>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97" name="Google Shape;97;p12"/>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98" name="Google Shape;98;p12"/>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2"/>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3"/>
          <p:cNvSpPr/>
          <p:nvPr/>
        </p:nvSpPr>
        <p:spPr>
          <a:xfrm>
            <a:off x="542725" y="2292925"/>
            <a:ext cx="1650600" cy="312900"/>
          </a:xfrm>
          <a:prstGeom prst="rect">
            <a:avLst/>
          </a:prstGeom>
          <a:solidFill>
            <a:srgbClr val="CCCCCC"/>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INVESTIGATION</a:t>
            </a:r>
            <a:endParaRPr b="1" sz="1000">
              <a:solidFill>
                <a:schemeClr val="accent1"/>
              </a:solidFill>
            </a:endParaRPr>
          </a:p>
        </p:txBody>
      </p:sp>
      <p:sp>
        <p:nvSpPr>
          <p:cNvPr id="105" name="Google Shape;105;p13"/>
          <p:cNvSpPr/>
          <p:nvPr/>
        </p:nvSpPr>
        <p:spPr>
          <a:xfrm>
            <a:off x="2254988" y="2292923"/>
            <a:ext cx="2130600" cy="312900"/>
          </a:xfrm>
          <a:prstGeom prst="rect">
            <a:avLst/>
          </a:prstGeom>
          <a:solidFill>
            <a:srgbClr val="888888"/>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dk2"/>
                </a:solidFill>
              </a:rPr>
              <a:t>CONSTRUCTION</a:t>
            </a:r>
            <a:endParaRPr b="1" sz="1000">
              <a:solidFill>
                <a:schemeClr val="dk2"/>
              </a:solidFill>
            </a:endParaRPr>
          </a:p>
        </p:txBody>
      </p:sp>
      <p:sp>
        <p:nvSpPr>
          <p:cNvPr id="106" name="Google Shape;106;p13"/>
          <p:cNvSpPr/>
          <p:nvPr/>
        </p:nvSpPr>
        <p:spPr>
          <a:xfrm>
            <a:off x="4445932" y="2292923"/>
            <a:ext cx="2130600" cy="312900"/>
          </a:xfrm>
          <a:prstGeom prst="rect">
            <a:avLst/>
          </a:prstGeom>
          <a:solidFill>
            <a:schemeClr val="lt2"/>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chemeClr val="accent1"/>
                </a:solidFill>
              </a:rPr>
              <a:t>ACCÉLÉRATION</a:t>
            </a:r>
            <a:endParaRPr b="1" sz="1000">
              <a:solidFill>
                <a:schemeClr val="accent1"/>
              </a:solidFill>
            </a:endParaRPr>
          </a:p>
        </p:txBody>
      </p:sp>
      <p:sp>
        <p:nvSpPr>
          <p:cNvPr id="107" name="Google Shape;107;p13"/>
          <p:cNvSpPr/>
          <p:nvPr/>
        </p:nvSpPr>
        <p:spPr>
          <a:xfrm>
            <a:off x="6624777" y="2292923"/>
            <a:ext cx="2130600" cy="312900"/>
          </a:xfrm>
          <a:prstGeom prst="homePlate">
            <a:avLst>
              <a:gd fmla="val 50000" name="adj"/>
            </a:avLst>
          </a:prstGeom>
          <a:solidFill>
            <a:srgbClr val="000091"/>
          </a:solidFill>
          <a:ln>
            <a:noFill/>
          </a:ln>
        </p:spPr>
        <p:txBody>
          <a:bodyPr anchorCtr="0" anchor="ctr" bIns="26650" lIns="26650" spcFirstLastPara="1" rIns="26650" wrap="square" tIns="26650">
            <a:noAutofit/>
          </a:bodyPr>
          <a:lstStyle/>
          <a:p>
            <a:pPr indent="0" lvl="0" marL="0" rtl="0" algn="ctr">
              <a:spcBef>
                <a:spcPts val="0"/>
              </a:spcBef>
              <a:spcAft>
                <a:spcPts val="0"/>
              </a:spcAft>
              <a:buNone/>
            </a:pPr>
            <a:r>
              <a:rPr b="1" lang="fr" sz="1000">
                <a:solidFill>
                  <a:srgbClr val="FFFFFF"/>
                </a:solidFill>
              </a:rPr>
              <a:t>PÉRENNISATION</a:t>
            </a:r>
            <a:endParaRPr b="1" sz="1000">
              <a:solidFill>
                <a:srgbClr val="FFFFFF"/>
              </a:solidFill>
            </a:endParaRPr>
          </a:p>
        </p:txBody>
      </p:sp>
      <p:sp>
        <p:nvSpPr>
          <p:cNvPr id="108" name="Google Shape;108;p13"/>
          <p:cNvSpPr txBox="1"/>
          <p:nvPr/>
        </p:nvSpPr>
        <p:spPr>
          <a:xfrm>
            <a:off x="3163938" y="4129766"/>
            <a:ext cx="2562900" cy="594300"/>
          </a:xfrm>
          <a:prstGeom prst="rect">
            <a:avLst/>
          </a:prstGeom>
          <a:noFill/>
          <a:ln>
            <a:noFill/>
          </a:ln>
        </p:spPr>
        <p:txBody>
          <a:bodyPr anchorCtr="0" anchor="t"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900"/>
              <a:buFont typeface="Arial"/>
              <a:buNone/>
            </a:pPr>
            <a:r>
              <a:rPr b="1" lang="fr" sz="1100">
                <a:solidFill>
                  <a:srgbClr val="000000"/>
                </a:solidFill>
                <a:latin typeface="Helvetica Neue"/>
                <a:ea typeface="Helvetica Neue"/>
                <a:cs typeface="Helvetica Neue"/>
                <a:sym typeface="Helvetica Neue"/>
              </a:rPr>
              <a:t>Comités d’investissement</a:t>
            </a:r>
            <a:endParaRPr b="1" sz="1100">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tous les 6 mois</a:t>
            </a:r>
            <a:endParaRPr sz="900">
              <a:solidFill>
                <a:srgbClr val="000000"/>
              </a:solidFill>
              <a:latin typeface="Helvetica Neue Light"/>
              <a:ea typeface="Helvetica Neue Light"/>
              <a:cs typeface="Helvetica Neue Light"/>
              <a:sym typeface="Helvetica Neue Light"/>
            </a:endParaRPr>
          </a:p>
          <a:p>
            <a:pPr indent="0" lvl="0" marL="0" marR="0" rtl="0" algn="r">
              <a:lnSpc>
                <a:spcPct val="115000"/>
              </a:lnSpc>
              <a:spcBef>
                <a:spcPts val="0"/>
              </a:spcBef>
              <a:spcAft>
                <a:spcPts val="0"/>
              </a:spcAft>
              <a:buClr>
                <a:srgbClr val="000000"/>
              </a:buClr>
              <a:buSzPts val="900"/>
              <a:buFont typeface="Arial"/>
              <a:buNone/>
            </a:pPr>
            <a:r>
              <a:t/>
            </a:r>
            <a:endParaRPr b="1" sz="1200">
              <a:solidFill>
                <a:srgbClr val="000000"/>
              </a:solidFill>
              <a:latin typeface="Helvetica Neue"/>
              <a:ea typeface="Helvetica Neue"/>
              <a:cs typeface="Helvetica Neue"/>
              <a:sym typeface="Helvetica Neue"/>
            </a:endParaRPr>
          </a:p>
        </p:txBody>
      </p:sp>
      <p:sp>
        <p:nvSpPr>
          <p:cNvPr id="109" name="Google Shape;109;p13"/>
          <p:cNvSpPr txBox="1"/>
          <p:nvPr/>
        </p:nvSpPr>
        <p:spPr>
          <a:xfrm>
            <a:off x="3489775" y="3742273"/>
            <a:ext cx="1901100" cy="266100"/>
          </a:xfrm>
          <a:prstGeom prst="rect">
            <a:avLst/>
          </a:prstGeom>
          <a:noFill/>
          <a:ln cap="flat" cmpd="sng" w="19050">
            <a:solidFill>
              <a:srgbClr val="EA9999"/>
            </a:solidFill>
            <a:prstDash val="solid"/>
            <a:round/>
            <a:headEnd len="sm" w="sm" type="none"/>
            <a:tailEnd len="sm" w="sm" type="none"/>
          </a:ln>
        </p:spPr>
        <p:txBody>
          <a:bodyPr anchorCtr="0" anchor="t" bIns="53325" lIns="53325" spcFirstLastPara="1" rIns="53325" wrap="square" tIns="53325">
            <a:noAutofit/>
          </a:bodyPr>
          <a:lstStyle/>
          <a:p>
            <a:pPr indent="0" lvl="0" marL="0" marR="0" rtl="0" algn="ctr">
              <a:lnSpc>
                <a:spcPct val="150000"/>
              </a:lnSpc>
              <a:spcBef>
                <a:spcPts val="0"/>
              </a:spcBef>
              <a:spcAft>
                <a:spcPts val="0"/>
              </a:spcAft>
              <a:buClr>
                <a:srgbClr val="000000"/>
              </a:buClr>
              <a:buSzPts val="900"/>
              <a:buFont typeface="Arial"/>
              <a:buNone/>
            </a:pPr>
            <a:r>
              <a:rPr b="1" lang="fr" sz="900">
                <a:solidFill>
                  <a:srgbClr val="E06666"/>
                </a:solidFill>
                <a:latin typeface="Helvetica Neue"/>
                <a:ea typeface="Helvetica Neue"/>
                <a:cs typeface="Helvetica Neue"/>
                <a:sym typeface="Helvetica Neue"/>
              </a:rPr>
              <a:t>VALIDATION / ABANDON</a:t>
            </a:r>
            <a:endParaRPr b="1" i="0" sz="900" u="none" cap="none" strike="noStrike">
              <a:solidFill>
                <a:srgbClr val="E06666"/>
              </a:solidFill>
              <a:latin typeface="Helvetica Neue"/>
              <a:ea typeface="Helvetica Neue"/>
              <a:cs typeface="Helvetica Neue"/>
              <a:sym typeface="Helvetica Neue"/>
            </a:endParaRPr>
          </a:p>
        </p:txBody>
      </p:sp>
      <p:cxnSp>
        <p:nvCxnSpPr>
          <p:cNvPr id="110" name="Google Shape;110;p13"/>
          <p:cNvCxnSpPr/>
          <p:nvPr/>
        </p:nvCxnSpPr>
        <p:spPr>
          <a:xfrm>
            <a:off x="528825" y="2810700"/>
            <a:ext cx="1650600" cy="0"/>
          </a:xfrm>
          <a:prstGeom prst="straightConnector1">
            <a:avLst/>
          </a:prstGeom>
          <a:noFill/>
          <a:ln cap="flat" cmpd="sng" w="9525">
            <a:solidFill>
              <a:srgbClr val="12121E"/>
            </a:solidFill>
            <a:prstDash val="dash"/>
            <a:round/>
            <a:headEnd len="med" w="med" type="none"/>
            <a:tailEnd len="med" w="med" type="stealth"/>
          </a:ln>
        </p:spPr>
      </p:cxnSp>
      <p:cxnSp>
        <p:nvCxnSpPr>
          <p:cNvPr id="111" name="Google Shape;111;p13"/>
          <p:cNvCxnSpPr/>
          <p:nvPr/>
        </p:nvCxnSpPr>
        <p:spPr>
          <a:xfrm>
            <a:off x="2275615" y="2809370"/>
            <a:ext cx="2072100" cy="0"/>
          </a:xfrm>
          <a:prstGeom prst="straightConnector1">
            <a:avLst/>
          </a:prstGeom>
          <a:noFill/>
          <a:ln cap="flat" cmpd="sng" w="9525">
            <a:solidFill>
              <a:srgbClr val="12121E"/>
            </a:solidFill>
            <a:prstDash val="dash"/>
            <a:round/>
            <a:headEnd len="med" w="med" type="none"/>
            <a:tailEnd len="med" w="med" type="stealth"/>
          </a:ln>
        </p:spPr>
      </p:cxnSp>
      <p:cxnSp>
        <p:nvCxnSpPr>
          <p:cNvPr id="112" name="Google Shape;112;p13"/>
          <p:cNvCxnSpPr/>
          <p:nvPr/>
        </p:nvCxnSpPr>
        <p:spPr>
          <a:xfrm>
            <a:off x="4465980" y="2809374"/>
            <a:ext cx="2108400" cy="0"/>
          </a:xfrm>
          <a:prstGeom prst="straightConnector1">
            <a:avLst/>
          </a:prstGeom>
          <a:noFill/>
          <a:ln cap="flat" cmpd="sng" w="9525">
            <a:solidFill>
              <a:srgbClr val="12121E"/>
            </a:solidFill>
            <a:prstDash val="dash"/>
            <a:round/>
            <a:headEnd len="med" w="med" type="none"/>
            <a:tailEnd len="med" w="med" type="stealth"/>
          </a:ln>
        </p:spPr>
      </p:cxnSp>
      <p:cxnSp>
        <p:nvCxnSpPr>
          <p:cNvPr id="113" name="Google Shape;113;p13"/>
          <p:cNvCxnSpPr/>
          <p:nvPr/>
        </p:nvCxnSpPr>
        <p:spPr>
          <a:xfrm>
            <a:off x="6662931" y="2809374"/>
            <a:ext cx="2100000" cy="0"/>
          </a:xfrm>
          <a:prstGeom prst="straightConnector1">
            <a:avLst/>
          </a:prstGeom>
          <a:noFill/>
          <a:ln cap="flat" cmpd="sng" w="9525">
            <a:solidFill>
              <a:srgbClr val="12121E"/>
            </a:solidFill>
            <a:prstDash val="dash"/>
            <a:round/>
            <a:headEnd len="med" w="med" type="none"/>
            <a:tailEnd len="med" w="med" type="stealth"/>
          </a:ln>
        </p:spPr>
      </p:cxnSp>
      <p:sp>
        <p:nvSpPr>
          <p:cNvPr id="114" name="Google Shape;114;p13"/>
          <p:cNvSpPr txBox="1"/>
          <p:nvPr/>
        </p:nvSpPr>
        <p:spPr>
          <a:xfrm>
            <a:off x="713782" y="2863236"/>
            <a:ext cx="1290000" cy="708600"/>
          </a:xfrm>
          <a:prstGeom prst="rect">
            <a:avLst/>
          </a:prstGeom>
          <a:noFill/>
          <a:ln>
            <a:noFill/>
          </a:ln>
        </p:spPr>
        <p:txBody>
          <a:bodyPr anchorCtr="0" anchor="t"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6 à 12 semaines</a:t>
            </a:r>
            <a:endParaRPr sz="900">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pour </a:t>
            </a:r>
            <a:r>
              <a:rPr b="1" lang="fr" sz="900">
                <a:solidFill>
                  <a:srgbClr val="000000"/>
                </a:solidFill>
                <a:latin typeface="Helvetica Neue"/>
                <a:ea typeface="Helvetica Neue"/>
                <a:cs typeface="Helvetica Neue"/>
                <a:sym typeface="Helvetica Neue"/>
              </a:rPr>
              <a:t>valider le besoin</a:t>
            </a:r>
            <a:endParaRPr b="1" sz="900">
              <a:solidFill>
                <a:srgbClr val="000000"/>
              </a:solidFill>
              <a:latin typeface="Helvetica Neue"/>
              <a:ea typeface="Helvetica Neue"/>
              <a:cs typeface="Helvetica Neue"/>
              <a:sym typeface="Helvetica Neue"/>
            </a:endParaRPr>
          </a:p>
        </p:txBody>
      </p:sp>
      <p:sp>
        <p:nvSpPr>
          <p:cNvPr id="115" name="Google Shape;115;p13"/>
          <p:cNvSpPr txBox="1"/>
          <p:nvPr/>
        </p:nvSpPr>
        <p:spPr>
          <a:xfrm>
            <a:off x="2212051" y="2863236"/>
            <a:ext cx="2208300" cy="730800"/>
          </a:xfrm>
          <a:prstGeom prst="rect">
            <a:avLst/>
          </a:prstGeom>
          <a:noFill/>
          <a:ln>
            <a:noFill/>
          </a:ln>
        </p:spPr>
        <p:txBody>
          <a:bodyPr anchorCtr="0" anchor="t"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12 mois</a:t>
            </a:r>
            <a:endParaRPr sz="900">
              <a:solidFill>
                <a:srgbClr val="0000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pour </a:t>
            </a:r>
            <a:r>
              <a:rPr b="1" lang="fr" sz="900">
                <a:solidFill>
                  <a:srgbClr val="000000"/>
                </a:solidFill>
                <a:latin typeface="Helvetica Neue"/>
                <a:ea typeface="Helvetica Neue"/>
                <a:cs typeface="Helvetica Neue"/>
                <a:sym typeface="Helvetica Neue"/>
              </a:rPr>
              <a:t>lancer rapidement et prouver l’impact de son service</a:t>
            </a:r>
            <a:endParaRPr sz="900">
              <a:solidFill>
                <a:srgbClr val="000000"/>
              </a:solidFill>
              <a:latin typeface="Helvetica Neue Light"/>
              <a:ea typeface="Helvetica Neue Light"/>
              <a:cs typeface="Helvetica Neue Light"/>
              <a:sym typeface="Helvetica Neue Light"/>
            </a:endParaRPr>
          </a:p>
        </p:txBody>
      </p:sp>
      <p:sp>
        <p:nvSpPr>
          <p:cNvPr id="116" name="Google Shape;116;p13"/>
          <p:cNvSpPr txBox="1"/>
          <p:nvPr/>
        </p:nvSpPr>
        <p:spPr>
          <a:xfrm>
            <a:off x="4470539" y="2863236"/>
            <a:ext cx="2038500" cy="730800"/>
          </a:xfrm>
          <a:prstGeom prst="rect">
            <a:avLst/>
          </a:prstGeom>
          <a:noFill/>
          <a:ln>
            <a:noFill/>
          </a:ln>
        </p:spPr>
        <p:txBody>
          <a:bodyPr anchorCtr="0" anchor="t"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6 à 12 mois</a:t>
            </a:r>
            <a:endParaRPr sz="900">
              <a:solidFill>
                <a:srgbClr val="0000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pour </a:t>
            </a:r>
            <a:r>
              <a:rPr b="1" lang="fr" sz="900">
                <a:solidFill>
                  <a:srgbClr val="000000"/>
                </a:solidFill>
                <a:latin typeface="Helvetica Neue"/>
                <a:ea typeface="Helvetica Neue"/>
                <a:cs typeface="Helvetica Neue"/>
                <a:sym typeface="Helvetica Neue"/>
              </a:rPr>
              <a:t>passer le service à échelle en cas d’utilité avérée</a:t>
            </a:r>
            <a:endParaRPr sz="900">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900"/>
              <a:buFont typeface="Arial"/>
              <a:buNone/>
            </a:pPr>
            <a:r>
              <a:t/>
            </a:r>
            <a:endParaRPr sz="900">
              <a:solidFill>
                <a:srgbClr val="000000"/>
              </a:solidFill>
              <a:latin typeface="Helvetica Neue Light"/>
              <a:ea typeface="Helvetica Neue Light"/>
              <a:cs typeface="Helvetica Neue Light"/>
              <a:sym typeface="Helvetica Neue Light"/>
            </a:endParaRPr>
          </a:p>
        </p:txBody>
      </p:sp>
      <p:sp>
        <p:nvSpPr>
          <p:cNvPr id="117" name="Google Shape;117;p13"/>
          <p:cNvSpPr txBox="1"/>
          <p:nvPr/>
        </p:nvSpPr>
        <p:spPr>
          <a:xfrm>
            <a:off x="6788826" y="2874224"/>
            <a:ext cx="1822500" cy="708600"/>
          </a:xfrm>
          <a:prstGeom prst="rect">
            <a:avLst/>
          </a:prstGeom>
          <a:noFill/>
          <a:ln>
            <a:noFill/>
          </a:ln>
        </p:spPr>
        <p:txBody>
          <a:bodyPr anchorCtr="0" anchor="t" bIns="53325" lIns="53325" spcFirstLastPara="1" rIns="53325" wrap="square" tIns="53325">
            <a:noAutofit/>
          </a:bodyPr>
          <a:lstStyle/>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tant que le service est utile,</a:t>
            </a:r>
            <a:endParaRPr sz="900">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900"/>
              <a:buFont typeface="Arial"/>
              <a:buNone/>
            </a:pPr>
            <a:r>
              <a:rPr lang="fr" sz="900">
                <a:solidFill>
                  <a:srgbClr val="000000"/>
                </a:solidFill>
                <a:latin typeface="Helvetica Neue Light"/>
                <a:ea typeface="Helvetica Neue Light"/>
                <a:cs typeface="Helvetica Neue Light"/>
                <a:sym typeface="Helvetica Neue Light"/>
              </a:rPr>
              <a:t>pour </a:t>
            </a:r>
            <a:r>
              <a:rPr b="1" lang="fr" sz="900">
                <a:solidFill>
                  <a:srgbClr val="000000"/>
                </a:solidFill>
                <a:latin typeface="Helvetica Neue"/>
                <a:ea typeface="Helvetica Neue"/>
                <a:cs typeface="Helvetica Neue"/>
                <a:sym typeface="Helvetica Neue"/>
              </a:rPr>
              <a:t>opérer le produit et l’améliorer en continu</a:t>
            </a:r>
            <a:endParaRPr i="0" sz="900" u="none" cap="none" strike="noStrike">
              <a:solidFill>
                <a:srgbClr val="000000"/>
              </a:solidFill>
              <a:latin typeface="Helvetica Neue Light"/>
              <a:ea typeface="Helvetica Neue Light"/>
              <a:cs typeface="Helvetica Neue Light"/>
              <a:sym typeface="Helvetica Neue Light"/>
            </a:endParaRPr>
          </a:p>
        </p:txBody>
      </p:sp>
      <p:sp>
        <p:nvSpPr>
          <p:cNvPr id="118" name="Google Shape;118;p13"/>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19" name="Google Shape;119;p13"/>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120" name="Google Shape;120;p13"/>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Les étapes d’incubation</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cxnSp>
        <p:nvCxnSpPr>
          <p:cNvPr id="121" name="Google Shape;121;p13"/>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27" name="Google Shape;127;p14"/>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128" name="Google Shape;128;p14"/>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
        <p:nvSpPr>
          <p:cNvPr id="129" name="Google Shape;129;p14"/>
          <p:cNvSpPr txBox="1"/>
          <p:nvPr/>
        </p:nvSpPr>
        <p:spPr>
          <a:xfrm>
            <a:off x="6858875" y="1525425"/>
            <a:ext cx="1624800" cy="101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2300">
                <a:solidFill>
                  <a:schemeClr val="accent1"/>
                </a:solidFill>
                <a:latin typeface="Source Sans Pro"/>
                <a:ea typeface="Source Sans Pro"/>
                <a:cs typeface="Source Sans Pro"/>
                <a:sym typeface="Source Sans Pro"/>
              </a:rPr>
              <a:t>x </a:t>
            </a:r>
            <a:endParaRPr b="1" sz="29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rendez-vous non honorés chaque année</a:t>
            </a:r>
            <a:endParaRPr sz="1300">
              <a:solidFill>
                <a:schemeClr val="accent1"/>
              </a:solidFill>
              <a:latin typeface="Source Sans Pro"/>
              <a:ea typeface="Source Sans Pro"/>
              <a:cs typeface="Source Sans Pro"/>
              <a:sym typeface="Source Sans Pro"/>
            </a:endParaRPr>
          </a:p>
        </p:txBody>
      </p:sp>
      <p:sp>
        <p:nvSpPr>
          <p:cNvPr id="130" name="Google Shape;130;p14"/>
          <p:cNvSpPr/>
          <p:nvPr/>
        </p:nvSpPr>
        <p:spPr>
          <a:xfrm>
            <a:off x="6153174" y="1707051"/>
            <a:ext cx="657000" cy="64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200">
                <a:solidFill>
                  <a:schemeClr val="dk1"/>
                </a:solidFill>
              </a:rPr>
              <a:t>🐰</a:t>
            </a:r>
            <a:endParaRPr b="1" sz="4800">
              <a:solidFill>
                <a:srgbClr val="000091"/>
              </a:solidFill>
              <a:latin typeface="Roboto"/>
              <a:ea typeface="Roboto"/>
              <a:cs typeface="Roboto"/>
              <a:sym typeface="Roboto"/>
            </a:endParaRPr>
          </a:p>
        </p:txBody>
      </p:sp>
      <p:sp>
        <p:nvSpPr>
          <p:cNvPr id="131" name="Google Shape;131;p14"/>
          <p:cNvSpPr txBox="1"/>
          <p:nvPr/>
        </p:nvSpPr>
        <p:spPr>
          <a:xfrm>
            <a:off x="6858875" y="2663288"/>
            <a:ext cx="1624800" cy="85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2300">
                <a:solidFill>
                  <a:schemeClr val="accent1"/>
                </a:solidFill>
                <a:latin typeface="Source Sans Pro"/>
                <a:ea typeface="Source Sans Pro"/>
                <a:cs typeface="Source Sans Pro"/>
                <a:sym typeface="Source Sans Pro"/>
              </a:rPr>
              <a:t>x% </a:t>
            </a:r>
            <a:endParaRPr b="1" sz="29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Clr>
                <a:schemeClr val="dk1"/>
              </a:buClr>
              <a:buSzPts val="1100"/>
              <a:buFont typeface="Arial"/>
              <a:buNone/>
            </a:pPr>
            <a:r>
              <a:rPr lang="fr" sz="1300">
                <a:solidFill>
                  <a:schemeClr val="accent1"/>
                </a:solidFill>
                <a:latin typeface="Source Sans Pro"/>
                <a:ea typeface="Source Sans Pro"/>
                <a:cs typeface="Source Sans Pro"/>
                <a:sym typeface="Source Sans Pro"/>
              </a:rPr>
              <a:t>du temps des agents </a:t>
            </a:r>
            <a:endParaRPr sz="13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Clr>
                <a:schemeClr val="dk1"/>
              </a:buClr>
              <a:buSzPts val="1100"/>
              <a:buFont typeface="Arial"/>
              <a:buNone/>
            </a:pPr>
            <a:r>
              <a:rPr lang="fr" sz="1300">
                <a:solidFill>
                  <a:schemeClr val="accent1"/>
                </a:solidFill>
                <a:latin typeface="Source Sans Pro"/>
                <a:ea typeface="Source Sans Pro"/>
                <a:cs typeface="Source Sans Pro"/>
                <a:sym typeface="Source Sans Pro"/>
              </a:rPr>
              <a:t>d'accueil perdu</a:t>
            </a:r>
            <a:endParaRPr sz="1300">
              <a:solidFill>
                <a:schemeClr val="accent1"/>
              </a:solidFill>
              <a:latin typeface="Source Sans Pro"/>
              <a:ea typeface="Source Sans Pro"/>
              <a:cs typeface="Source Sans Pro"/>
              <a:sym typeface="Source Sans Pro"/>
            </a:endParaRPr>
          </a:p>
        </p:txBody>
      </p:sp>
      <p:sp>
        <p:nvSpPr>
          <p:cNvPr id="132" name="Google Shape;132;p14"/>
          <p:cNvSpPr/>
          <p:nvPr/>
        </p:nvSpPr>
        <p:spPr>
          <a:xfrm>
            <a:off x="6153174" y="2844914"/>
            <a:ext cx="657000" cy="64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100">
                <a:solidFill>
                  <a:schemeClr val="dk1"/>
                </a:solidFill>
              </a:rPr>
              <a:t>😔</a:t>
            </a:r>
            <a:endParaRPr b="1" sz="4700">
              <a:solidFill>
                <a:srgbClr val="000091"/>
              </a:solidFill>
              <a:latin typeface="Roboto"/>
              <a:ea typeface="Roboto"/>
              <a:cs typeface="Roboto"/>
              <a:sym typeface="Roboto"/>
            </a:endParaRPr>
          </a:p>
        </p:txBody>
      </p:sp>
      <p:sp>
        <p:nvSpPr>
          <p:cNvPr id="133" name="Google Shape;133;p14"/>
          <p:cNvSpPr txBox="1"/>
          <p:nvPr/>
        </p:nvSpPr>
        <p:spPr>
          <a:xfrm>
            <a:off x="6858875" y="3834038"/>
            <a:ext cx="1624800" cy="11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fr" sz="2300">
                <a:solidFill>
                  <a:schemeClr val="accent1"/>
                </a:solidFill>
                <a:latin typeface="Source Sans Pro"/>
                <a:ea typeface="Source Sans Pro"/>
                <a:cs typeface="Source Sans Pro"/>
                <a:sym typeface="Source Sans Pro"/>
              </a:rPr>
              <a:t>x </a:t>
            </a:r>
            <a:endParaRPr b="1" sz="2900">
              <a:solidFill>
                <a:schemeClr val="accent1"/>
              </a:solidFill>
              <a:latin typeface="Source Sans Pro"/>
              <a:ea typeface="Source Sans Pro"/>
              <a:cs typeface="Source Sans Pro"/>
              <a:sym typeface="Source Sans Pro"/>
            </a:endParaRPr>
          </a:p>
          <a:p>
            <a:pPr indent="0" lvl="0" marL="0" rtl="0" algn="l">
              <a:lnSpc>
                <a:spcPct val="80000"/>
              </a:lnSpc>
              <a:spcBef>
                <a:spcPts val="0"/>
              </a:spcBef>
              <a:spcAft>
                <a:spcPts val="0"/>
              </a:spcAft>
              <a:buNone/>
            </a:pPr>
            <a:r>
              <a:rPr lang="fr" sz="1300">
                <a:solidFill>
                  <a:schemeClr val="accent1"/>
                </a:solidFill>
                <a:latin typeface="Source Sans Pro"/>
                <a:ea typeface="Source Sans Pro"/>
                <a:cs typeface="Source Sans Pro"/>
                <a:sym typeface="Source Sans Pro"/>
              </a:rPr>
              <a:t>temps d’attente en moyenne pour renouveler un papier très important</a:t>
            </a:r>
            <a:endParaRPr sz="1300">
              <a:solidFill>
                <a:schemeClr val="accent1"/>
              </a:solidFill>
              <a:latin typeface="Source Sans Pro"/>
              <a:ea typeface="Source Sans Pro"/>
              <a:cs typeface="Source Sans Pro"/>
              <a:sym typeface="Source Sans Pro"/>
            </a:endParaRPr>
          </a:p>
        </p:txBody>
      </p:sp>
      <p:sp>
        <p:nvSpPr>
          <p:cNvPr id="134" name="Google Shape;134;p14"/>
          <p:cNvSpPr/>
          <p:nvPr/>
        </p:nvSpPr>
        <p:spPr>
          <a:xfrm>
            <a:off x="6153174" y="4015664"/>
            <a:ext cx="657000" cy="64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2200">
                <a:solidFill>
                  <a:schemeClr val="dk1"/>
                </a:solidFill>
              </a:rPr>
              <a:t>⌛</a:t>
            </a:r>
            <a:endParaRPr b="1" sz="4800">
              <a:solidFill>
                <a:srgbClr val="000091"/>
              </a:solidFill>
              <a:latin typeface="Roboto"/>
              <a:ea typeface="Roboto"/>
              <a:cs typeface="Roboto"/>
              <a:sym typeface="Roboto"/>
            </a:endParaRPr>
          </a:p>
        </p:txBody>
      </p:sp>
      <p:sp>
        <p:nvSpPr>
          <p:cNvPr id="135" name="Google Shape;135;p14"/>
          <p:cNvSpPr txBox="1"/>
          <p:nvPr/>
        </p:nvSpPr>
        <p:spPr>
          <a:xfrm>
            <a:off x="491525" y="4229800"/>
            <a:ext cx="2321400" cy="5172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i="1" lang="fr" sz="2400">
                <a:solidFill>
                  <a:srgbClr val="0B139E"/>
                </a:solidFill>
                <a:latin typeface="Spectral"/>
                <a:ea typeface="Spectral"/>
                <a:cs typeface="Spectral"/>
                <a:sym typeface="Spectral"/>
              </a:rPr>
              <a:t>Preuve accablante</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pic>
        <p:nvPicPr>
          <p:cNvPr id="136" name="Google Shape;136;p14"/>
          <p:cNvPicPr preferRelativeResize="0"/>
          <p:nvPr/>
        </p:nvPicPr>
        <p:blipFill>
          <a:blip r:embed="rId4">
            <a:alphaModFix/>
          </a:blip>
          <a:stretch>
            <a:fillRect/>
          </a:stretch>
        </p:blipFill>
        <p:spPr>
          <a:xfrm>
            <a:off x="523725" y="1739700"/>
            <a:ext cx="5269514" cy="3095325"/>
          </a:xfrm>
          <a:prstGeom prst="rect">
            <a:avLst/>
          </a:prstGeom>
          <a:noFill/>
          <a:ln>
            <a:noFill/>
          </a:ln>
        </p:spPr>
      </p:pic>
      <p:sp>
        <p:nvSpPr>
          <p:cNvPr id="137" name="Google Shape;137;p14"/>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Le problème</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p:nvPr/>
        </p:nvSpPr>
        <p:spPr>
          <a:xfrm>
            <a:off x="4651650" y="1379780"/>
            <a:ext cx="4492500" cy="3898200"/>
          </a:xfrm>
          <a:prstGeom prst="rect">
            <a:avLst/>
          </a:prstGeom>
          <a:solidFill>
            <a:schemeClr val="lt2"/>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100">
              <a:solidFill>
                <a:schemeClr val="accent1"/>
              </a:solidFill>
              <a:highlight>
                <a:schemeClr val="dk2"/>
              </a:highlight>
            </a:endParaRPr>
          </a:p>
        </p:txBody>
      </p:sp>
      <p:sp>
        <p:nvSpPr>
          <p:cNvPr id="143" name="Google Shape;143;p15"/>
          <p:cNvSpPr/>
          <p:nvPr/>
        </p:nvSpPr>
        <p:spPr>
          <a:xfrm>
            <a:off x="0" y="1379550"/>
            <a:ext cx="4651800" cy="3898200"/>
          </a:xfrm>
          <a:prstGeom prst="rect">
            <a:avLst/>
          </a:prstGeom>
          <a:solidFill>
            <a:schemeClr val="dk2"/>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sz="1100">
              <a:solidFill>
                <a:srgbClr val="D9D9D9"/>
              </a:solidFill>
              <a:highlight>
                <a:schemeClr val="dk2"/>
              </a:highlight>
            </a:endParaRPr>
          </a:p>
        </p:txBody>
      </p:sp>
      <p:sp>
        <p:nvSpPr>
          <p:cNvPr id="144" name="Google Shape;144;p15"/>
          <p:cNvSpPr/>
          <p:nvPr/>
        </p:nvSpPr>
        <p:spPr>
          <a:xfrm>
            <a:off x="11531" y="0"/>
            <a:ext cx="9144000" cy="768900"/>
          </a:xfrm>
          <a:prstGeom prst="rect">
            <a:avLst/>
          </a:prstGeom>
          <a:solidFill>
            <a:schemeClr val="lt1"/>
          </a:solidFill>
          <a:ln>
            <a:noFill/>
          </a:ln>
        </p:spPr>
        <p:txBody>
          <a:bodyPr anchorCtr="0" anchor="ctr" bIns="71100" lIns="71100" spcFirstLastPara="1" rIns="71100" wrap="square" tIns="71100">
            <a:noAutofit/>
          </a:bodyPr>
          <a:lstStyle/>
          <a:p>
            <a:pPr indent="0" lvl="0" marL="0" rtl="0" algn="l">
              <a:spcBef>
                <a:spcPts val="0"/>
              </a:spcBef>
              <a:spcAft>
                <a:spcPts val="0"/>
              </a:spcAft>
              <a:buNone/>
            </a:pPr>
            <a:r>
              <a:t/>
            </a:r>
            <a:endParaRPr/>
          </a:p>
        </p:txBody>
      </p:sp>
      <p:sp>
        <p:nvSpPr>
          <p:cNvPr id="145" name="Google Shape;145;p15"/>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46" name="Google Shape;146;p15"/>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147" name="Google Shape;147;p15"/>
          <p:cNvSpPr txBox="1"/>
          <p:nvPr/>
        </p:nvSpPr>
        <p:spPr>
          <a:xfrm>
            <a:off x="4940325" y="2062450"/>
            <a:ext cx="3779400" cy="2801400"/>
          </a:xfrm>
          <a:prstGeom prst="rect">
            <a:avLst/>
          </a:prstGeom>
          <a:noFill/>
          <a:ln>
            <a:noFill/>
          </a:ln>
        </p:spPr>
        <p:txBody>
          <a:bodyPr anchorCtr="0" anchor="t" bIns="71100" lIns="71100" spcFirstLastPara="1" rIns="71100" wrap="square" tIns="71100">
            <a:spAutoFit/>
          </a:bodyPr>
          <a:lstStyle/>
          <a:p>
            <a:pPr indent="0" lvl="0" marL="355600" rtl="0" algn="l">
              <a:lnSpc>
                <a:spcPct val="100000"/>
              </a:lnSpc>
              <a:spcBef>
                <a:spcPts val="0"/>
              </a:spcBef>
              <a:spcAft>
                <a:spcPts val="0"/>
              </a:spcAft>
              <a:buNone/>
            </a:pPr>
            <a:r>
              <a:t/>
            </a:r>
            <a:endParaRPr sz="1300">
              <a:solidFill>
                <a:schemeClr val="accent1"/>
              </a:solidFill>
            </a:endParaRPr>
          </a:p>
          <a:p>
            <a:pPr indent="-260350" lvl="0" marL="355600" rtl="0" algn="l">
              <a:lnSpc>
                <a:spcPct val="100000"/>
              </a:lnSpc>
              <a:spcBef>
                <a:spcPts val="0"/>
              </a:spcBef>
              <a:spcAft>
                <a:spcPts val="0"/>
              </a:spcAft>
              <a:buClr>
                <a:schemeClr val="accent1"/>
              </a:buClr>
              <a:buSzPts val="1300"/>
              <a:buChar char="➔"/>
            </a:pPr>
            <a:r>
              <a:rPr b="1" lang="fr" sz="1300">
                <a:solidFill>
                  <a:schemeClr val="accent1"/>
                </a:solidFill>
              </a:rPr>
              <a:t>Impliquer l’utilisateur final</a:t>
            </a:r>
            <a:r>
              <a:rPr lang="fr" sz="1300">
                <a:solidFill>
                  <a:schemeClr val="accent1"/>
                </a:solidFill>
              </a:rPr>
              <a:t> dès la conception du produit.</a:t>
            </a:r>
            <a:endParaRPr sz="1300">
              <a:solidFill>
                <a:schemeClr val="accent1"/>
              </a:solidFill>
            </a:endParaRPr>
          </a:p>
          <a:p>
            <a:pPr indent="0" lvl="0" marL="0" rtl="0" algn="l">
              <a:lnSpc>
                <a:spcPct val="100000"/>
              </a:lnSpc>
              <a:spcBef>
                <a:spcPts val="1200"/>
              </a:spcBef>
              <a:spcAft>
                <a:spcPts val="0"/>
              </a:spcAft>
              <a:buNone/>
            </a:pPr>
            <a:r>
              <a:t/>
            </a:r>
            <a:endParaRPr sz="1300">
              <a:solidFill>
                <a:schemeClr val="accent1"/>
              </a:solidFill>
            </a:endParaRPr>
          </a:p>
          <a:p>
            <a:pPr indent="-260350" lvl="0" marL="355600" rtl="0" algn="l">
              <a:spcBef>
                <a:spcPts val="0"/>
              </a:spcBef>
              <a:spcAft>
                <a:spcPts val="0"/>
              </a:spcAft>
              <a:buClr>
                <a:schemeClr val="accent1"/>
              </a:buClr>
              <a:buSzPts val="1300"/>
              <a:buChar char="➔"/>
            </a:pPr>
            <a:r>
              <a:rPr b="1" lang="fr" sz="1300">
                <a:solidFill>
                  <a:schemeClr val="accent1"/>
                </a:solidFill>
              </a:rPr>
              <a:t>Lancer rapidement le produit pour le confronter au terrain</a:t>
            </a:r>
            <a:r>
              <a:rPr lang="fr" sz="1300">
                <a:solidFill>
                  <a:schemeClr val="accent1"/>
                </a:solidFill>
              </a:rPr>
              <a:t>, dans une démarche d’amélioration continue.</a:t>
            </a:r>
            <a:endParaRPr sz="1300">
              <a:solidFill>
                <a:schemeClr val="accent1"/>
              </a:solidFill>
            </a:endParaRPr>
          </a:p>
          <a:p>
            <a:pPr indent="0" lvl="0" marL="355600" rtl="0" algn="l">
              <a:lnSpc>
                <a:spcPct val="100000"/>
              </a:lnSpc>
              <a:spcBef>
                <a:spcPts val="800"/>
              </a:spcBef>
              <a:spcAft>
                <a:spcPts val="0"/>
              </a:spcAft>
              <a:buNone/>
            </a:pPr>
            <a:r>
              <a:t/>
            </a:r>
            <a:endParaRPr b="1" sz="1300">
              <a:solidFill>
                <a:schemeClr val="accent1"/>
              </a:solidFill>
            </a:endParaRPr>
          </a:p>
          <a:p>
            <a:pPr indent="-260350" lvl="0" marL="355600" rtl="0" algn="l">
              <a:lnSpc>
                <a:spcPct val="100000"/>
              </a:lnSpc>
              <a:spcBef>
                <a:spcPts val="0"/>
              </a:spcBef>
              <a:spcAft>
                <a:spcPts val="0"/>
              </a:spcAft>
              <a:buClr>
                <a:schemeClr val="accent1"/>
              </a:buClr>
              <a:buSzPts val="1300"/>
              <a:buChar char="➔"/>
            </a:pPr>
            <a:r>
              <a:rPr b="1" lang="fr" sz="1300">
                <a:solidFill>
                  <a:schemeClr val="accent1"/>
                </a:solidFill>
              </a:rPr>
              <a:t>Vérifier tous les 6 mois la pertinence</a:t>
            </a:r>
            <a:r>
              <a:rPr lang="fr" sz="1300">
                <a:solidFill>
                  <a:schemeClr val="accent1"/>
                </a:solidFill>
              </a:rPr>
              <a:t> </a:t>
            </a:r>
            <a:r>
              <a:rPr b="1" lang="fr" sz="1300">
                <a:solidFill>
                  <a:schemeClr val="accent1"/>
                </a:solidFill>
              </a:rPr>
              <a:t>du service avec des indicateurs d’impact </a:t>
            </a:r>
            <a:r>
              <a:rPr lang="fr" sz="1300">
                <a:solidFill>
                  <a:schemeClr val="accent1"/>
                </a:solidFill>
              </a:rPr>
              <a:t>qui déterminent le ré-investissement. </a:t>
            </a:r>
            <a:br>
              <a:rPr lang="fr" sz="1300">
                <a:solidFill>
                  <a:schemeClr val="accent1"/>
                </a:solidFill>
              </a:rPr>
            </a:br>
            <a:endParaRPr sz="1300">
              <a:solidFill>
                <a:schemeClr val="accent1"/>
              </a:solidFill>
              <a:latin typeface="Roboto"/>
              <a:ea typeface="Roboto"/>
              <a:cs typeface="Roboto"/>
              <a:sym typeface="Roboto"/>
            </a:endParaRPr>
          </a:p>
        </p:txBody>
      </p:sp>
      <p:sp>
        <p:nvSpPr>
          <p:cNvPr id="148" name="Google Shape;148;p15"/>
          <p:cNvSpPr txBox="1"/>
          <p:nvPr/>
        </p:nvSpPr>
        <p:spPr>
          <a:xfrm>
            <a:off x="1027294" y="2067062"/>
            <a:ext cx="3507300" cy="3426600"/>
          </a:xfrm>
          <a:prstGeom prst="rect">
            <a:avLst/>
          </a:prstGeom>
          <a:noFill/>
          <a:ln>
            <a:noFill/>
          </a:ln>
        </p:spPr>
        <p:txBody>
          <a:bodyPr anchorCtr="0" anchor="t" bIns="71100" lIns="71100" spcFirstLastPara="1" rIns="71100" wrap="square" tIns="71100">
            <a:spAutoFit/>
          </a:bodyPr>
          <a:lstStyle/>
          <a:p>
            <a:pPr indent="0" lvl="0" marL="0" rtl="0" algn="l">
              <a:lnSpc>
                <a:spcPct val="115000"/>
              </a:lnSpc>
              <a:spcBef>
                <a:spcPts val="0"/>
              </a:spcBef>
              <a:spcAft>
                <a:spcPts val="0"/>
              </a:spcAft>
              <a:buNone/>
            </a:pPr>
            <a:r>
              <a:t/>
            </a:r>
            <a:endParaRPr b="1" sz="1300">
              <a:solidFill>
                <a:schemeClr val="accent1"/>
              </a:solidFill>
            </a:endParaRPr>
          </a:p>
          <a:p>
            <a:pPr indent="0" lvl="0" marL="0" rtl="0" algn="l">
              <a:lnSpc>
                <a:spcPct val="115000"/>
              </a:lnSpc>
              <a:spcBef>
                <a:spcPts val="0"/>
              </a:spcBef>
              <a:spcAft>
                <a:spcPts val="0"/>
              </a:spcAft>
              <a:buNone/>
            </a:pPr>
            <a:r>
              <a:rPr b="1" lang="fr" sz="1300">
                <a:solidFill>
                  <a:schemeClr val="accent1"/>
                </a:solidFill>
              </a:rPr>
              <a:t>Des services </a:t>
            </a:r>
            <a:r>
              <a:rPr b="1" lang="fr" sz="1300">
                <a:solidFill>
                  <a:schemeClr val="accent1"/>
                </a:solidFill>
              </a:rPr>
              <a:t>mal adaptés</a:t>
            </a:r>
            <a:r>
              <a:rPr b="1" lang="fr" sz="1300">
                <a:solidFill>
                  <a:schemeClr val="accent1"/>
                </a:solidFill>
              </a:rPr>
              <a:t> </a:t>
            </a:r>
            <a:r>
              <a:rPr lang="fr" sz="1300">
                <a:solidFill>
                  <a:schemeClr val="accent1"/>
                </a:solidFill>
              </a:rPr>
              <a:t>aux usages des</a:t>
            </a:r>
            <a:r>
              <a:rPr lang="fr" sz="1300">
                <a:solidFill>
                  <a:schemeClr val="accent1"/>
                </a:solidFill>
              </a:rPr>
              <a:t> citoyens, les entreprises, les collectivités, etc. </a:t>
            </a:r>
            <a:br>
              <a:rPr lang="fr" sz="1300">
                <a:solidFill>
                  <a:schemeClr val="accent1"/>
                </a:solidFill>
              </a:rPr>
            </a:br>
            <a:endParaRPr b="1" sz="1300">
              <a:solidFill>
                <a:schemeClr val="accent1"/>
              </a:solidFill>
            </a:endParaRPr>
          </a:p>
          <a:p>
            <a:pPr indent="0" lvl="0" marL="0" rtl="0" algn="l">
              <a:lnSpc>
                <a:spcPct val="115000"/>
              </a:lnSpc>
              <a:spcBef>
                <a:spcPts val="1200"/>
              </a:spcBef>
              <a:spcAft>
                <a:spcPts val="0"/>
              </a:spcAft>
              <a:buNone/>
            </a:pPr>
            <a:r>
              <a:rPr b="1" lang="fr" sz="1300">
                <a:solidFill>
                  <a:schemeClr val="accent1"/>
                </a:solidFill>
              </a:rPr>
              <a:t>Des projets numériques qui n’aboutissent jamais </a:t>
            </a:r>
            <a:r>
              <a:rPr lang="fr" sz="1300">
                <a:solidFill>
                  <a:schemeClr val="accent1"/>
                </a:solidFill>
              </a:rPr>
              <a:t>avec un cahier des charges compliqué</a:t>
            </a:r>
            <a:br>
              <a:rPr lang="fr" sz="1300">
                <a:solidFill>
                  <a:schemeClr val="accent1"/>
                </a:solidFill>
              </a:rPr>
            </a:br>
            <a:br>
              <a:rPr lang="fr" sz="1300">
                <a:solidFill>
                  <a:schemeClr val="accent1"/>
                </a:solidFill>
              </a:rPr>
            </a:br>
            <a:r>
              <a:rPr b="1" lang="fr" sz="1300">
                <a:solidFill>
                  <a:schemeClr val="accent1"/>
                </a:solidFill>
              </a:rPr>
              <a:t>Un pilotage par les moyens plut</a:t>
            </a:r>
            <a:r>
              <a:rPr b="1" lang="fr" sz="1300">
                <a:solidFill>
                  <a:schemeClr val="accent1"/>
                </a:solidFill>
              </a:rPr>
              <a:t>ôt que par l’impact,</a:t>
            </a:r>
            <a:r>
              <a:rPr lang="fr" sz="1300">
                <a:solidFill>
                  <a:schemeClr val="accent1"/>
                </a:solidFill>
              </a:rPr>
              <a:t> avec un investissement unique et risqué</a:t>
            </a:r>
            <a:endParaRPr sz="1300">
              <a:solidFill>
                <a:schemeClr val="accent1"/>
              </a:solidFill>
            </a:endParaRPr>
          </a:p>
          <a:p>
            <a:pPr indent="0" lvl="0" marL="355600" rtl="0" algn="l">
              <a:lnSpc>
                <a:spcPct val="115000"/>
              </a:lnSpc>
              <a:spcBef>
                <a:spcPts val="3100"/>
              </a:spcBef>
              <a:spcAft>
                <a:spcPts val="600"/>
              </a:spcAft>
              <a:buNone/>
            </a:pPr>
            <a:r>
              <a:t/>
            </a:r>
            <a:endParaRPr b="1" sz="1300">
              <a:solidFill>
                <a:schemeClr val="accent1"/>
              </a:solidFill>
            </a:endParaRPr>
          </a:p>
        </p:txBody>
      </p:sp>
      <p:sp>
        <p:nvSpPr>
          <p:cNvPr id="149" name="Google Shape;149;p15"/>
          <p:cNvSpPr txBox="1"/>
          <p:nvPr/>
        </p:nvSpPr>
        <p:spPr>
          <a:xfrm>
            <a:off x="430075" y="1608153"/>
            <a:ext cx="3948000" cy="4941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Avant</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
        <p:nvSpPr>
          <p:cNvPr id="150" name="Google Shape;150;p15"/>
          <p:cNvSpPr txBox="1"/>
          <p:nvPr/>
        </p:nvSpPr>
        <p:spPr>
          <a:xfrm>
            <a:off x="5008175" y="1580700"/>
            <a:ext cx="3779400" cy="5172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Avec mon produit</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pic>
        <p:nvPicPr>
          <p:cNvPr id="151" name="Google Shape;151;p15"/>
          <p:cNvPicPr preferRelativeResize="0"/>
          <p:nvPr/>
        </p:nvPicPr>
        <p:blipFill>
          <a:blip r:embed="rId4">
            <a:alphaModFix/>
          </a:blip>
          <a:stretch>
            <a:fillRect/>
          </a:stretch>
        </p:blipFill>
        <p:spPr>
          <a:xfrm>
            <a:off x="416124" y="2277250"/>
            <a:ext cx="494120" cy="494133"/>
          </a:xfrm>
          <a:prstGeom prst="rect">
            <a:avLst/>
          </a:prstGeom>
          <a:noFill/>
          <a:ln>
            <a:noFill/>
          </a:ln>
        </p:spPr>
      </p:pic>
      <p:pic>
        <p:nvPicPr>
          <p:cNvPr id="152" name="Google Shape;152;p15"/>
          <p:cNvPicPr preferRelativeResize="0"/>
          <p:nvPr/>
        </p:nvPicPr>
        <p:blipFill>
          <a:blip r:embed="rId5">
            <a:alphaModFix/>
          </a:blip>
          <a:stretch>
            <a:fillRect/>
          </a:stretch>
        </p:blipFill>
        <p:spPr>
          <a:xfrm>
            <a:off x="416113" y="3160710"/>
            <a:ext cx="494120" cy="494133"/>
          </a:xfrm>
          <a:prstGeom prst="rect">
            <a:avLst/>
          </a:prstGeom>
          <a:noFill/>
          <a:ln>
            <a:noFill/>
          </a:ln>
        </p:spPr>
      </p:pic>
      <p:pic>
        <p:nvPicPr>
          <p:cNvPr id="153" name="Google Shape;153;p15"/>
          <p:cNvPicPr preferRelativeResize="0"/>
          <p:nvPr/>
        </p:nvPicPr>
        <p:blipFill>
          <a:blip r:embed="rId6">
            <a:alphaModFix/>
          </a:blip>
          <a:stretch>
            <a:fillRect/>
          </a:stretch>
        </p:blipFill>
        <p:spPr>
          <a:xfrm>
            <a:off x="430069" y="4119833"/>
            <a:ext cx="494120" cy="494133"/>
          </a:xfrm>
          <a:prstGeom prst="rect">
            <a:avLst/>
          </a:prstGeom>
          <a:noFill/>
          <a:ln>
            <a:noFill/>
          </a:ln>
        </p:spPr>
      </p:pic>
      <p:sp>
        <p:nvSpPr>
          <p:cNvPr id="154" name="Google Shape;154;p15"/>
          <p:cNvSpPr txBox="1"/>
          <p:nvPr/>
        </p:nvSpPr>
        <p:spPr>
          <a:xfrm>
            <a:off x="430075" y="753350"/>
            <a:ext cx="6922800" cy="4941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chemeClr val="dk1"/>
              </a:buClr>
              <a:buSzPts val="1100"/>
              <a:buFont typeface="Arial"/>
              <a:buNone/>
            </a:pPr>
            <a:r>
              <a:rPr b="1" lang="fr" sz="2400">
                <a:solidFill>
                  <a:srgbClr val="0B139E"/>
                </a:solidFill>
              </a:rPr>
              <a:t>Mon produit : notre proposition de valeur </a:t>
            </a:r>
            <a:endParaRPr b="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p:nvPr/>
        </p:nvSpPr>
        <p:spPr>
          <a:xfrm>
            <a:off x="0" y="765750"/>
            <a:ext cx="9144000" cy="4514700"/>
          </a:xfrm>
          <a:prstGeom prst="rect">
            <a:avLst/>
          </a:prstGeom>
          <a:solidFill>
            <a:srgbClr val="E0E1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700"/>
              <a:buFont typeface="Calibri"/>
              <a:buNone/>
            </a:pPr>
            <a:r>
              <a:t/>
            </a:r>
            <a:endParaRPr b="0" i="0" sz="700" u="none" cap="none" strike="noStrike">
              <a:solidFill>
                <a:srgbClr val="000000"/>
              </a:solidFill>
              <a:latin typeface="Calibri"/>
              <a:ea typeface="Calibri"/>
              <a:cs typeface="Calibri"/>
              <a:sym typeface="Calibri"/>
            </a:endParaRPr>
          </a:p>
        </p:txBody>
      </p:sp>
      <p:sp>
        <p:nvSpPr>
          <p:cNvPr id="160" name="Google Shape;160;p16"/>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61" name="Google Shape;161;p16"/>
          <p:cNvPicPr preferRelativeResize="0"/>
          <p:nvPr/>
        </p:nvPicPr>
        <p:blipFill>
          <a:blip r:embed="rId3">
            <a:alphaModFix/>
          </a:blip>
          <a:stretch>
            <a:fillRect/>
          </a:stretch>
        </p:blipFill>
        <p:spPr>
          <a:xfrm>
            <a:off x="296156" y="111625"/>
            <a:ext cx="848343" cy="499948"/>
          </a:xfrm>
          <a:prstGeom prst="rect">
            <a:avLst/>
          </a:prstGeom>
          <a:noFill/>
          <a:ln>
            <a:noFill/>
          </a:ln>
        </p:spPr>
      </p:pic>
      <p:sp>
        <p:nvSpPr>
          <p:cNvPr id="162" name="Google Shape;162;p16"/>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 name="Google Shape;163;p16"/>
          <p:cNvSpPr txBox="1"/>
          <p:nvPr/>
        </p:nvSpPr>
        <p:spPr>
          <a:xfrm>
            <a:off x="491513" y="1031708"/>
            <a:ext cx="6266400" cy="555600"/>
          </a:xfrm>
          <a:prstGeom prst="rect">
            <a:avLst/>
          </a:prstGeom>
          <a:noFill/>
          <a:ln>
            <a:noFill/>
          </a:ln>
        </p:spPr>
        <p:txBody>
          <a:bodyPr anchorCtr="0" anchor="t" bIns="27775" lIns="27775" spcFirstLastPara="1" rIns="27775" wrap="square" tIns="27775">
            <a:noAutofit/>
          </a:bodyPr>
          <a:lstStyle/>
          <a:p>
            <a:pPr indent="0" lvl="0" marL="0" rtl="0" algn="l">
              <a:spcBef>
                <a:spcPts val="400"/>
              </a:spcBef>
              <a:spcAft>
                <a:spcPts val="0"/>
              </a:spcAft>
              <a:buClr>
                <a:srgbClr val="004C7F"/>
              </a:buClr>
              <a:buSzPts val="2300"/>
              <a:buFont typeface="Helvetica Neue"/>
              <a:buNone/>
            </a:pPr>
            <a:r>
              <a:rPr b="1" lang="fr" sz="2400">
                <a:solidFill>
                  <a:srgbClr val="0B139E"/>
                </a:solidFill>
              </a:rPr>
              <a:t>Démo</a:t>
            </a:r>
            <a:endParaRPr i="1" sz="2400">
              <a:solidFill>
                <a:srgbClr val="0B139E"/>
              </a:solidFill>
              <a:latin typeface="Spectral"/>
              <a:ea typeface="Spectral"/>
              <a:cs typeface="Spectral"/>
              <a:sym typeface="Spectral"/>
            </a:endParaRPr>
          </a:p>
          <a:p>
            <a:pPr indent="0" lvl="0" marL="0" marR="0" rtl="0" algn="l">
              <a:lnSpc>
                <a:spcPct val="100000"/>
              </a:lnSpc>
              <a:spcBef>
                <a:spcPts val="400"/>
              </a:spcBef>
              <a:spcAft>
                <a:spcPts val="0"/>
              </a:spcAft>
              <a:buClr>
                <a:srgbClr val="004C7F"/>
              </a:buClr>
              <a:buSzPts val="2300"/>
              <a:buFont typeface="Helvetica Neue"/>
              <a:buNone/>
            </a:pPr>
            <a:r>
              <a:t/>
            </a:r>
            <a:endParaRPr i="1" sz="2400">
              <a:solidFill>
                <a:srgbClr val="0B139E"/>
              </a:solidFill>
            </a:endParaRPr>
          </a:p>
          <a:p>
            <a:pPr indent="0" lvl="0" marL="0" marR="0" rtl="0" algn="l">
              <a:lnSpc>
                <a:spcPct val="100000"/>
              </a:lnSpc>
              <a:spcBef>
                <a:spcPts val="400"/>
              </a:spcBef>
              <a:spcAft>
                <a:spcPts val="0"/>
              </a:spcAft>
              <a:buClr>
                <a:srgbClr val="004C7F"/>
              </a:buClr>
              <a:buSzPts val="2300"/>
              <a:buFont typeface="Helvetica Neue"/>
              <a:buNone/>
            </a:pPr>
            <a:r>
              <a:t/>
            </a:r>
            <a:endParaRPr b="1" sz="500"/>
          </a:p>
        </p:txBody>
      </p:sp>
      <p:sp>
        <p:nvSpPr>
          <p:cNvPr id="164" name="Google Shape;164;p16"/>
          <p:cNvSpPr/>
          <p:nvPr/>
        </p:nvSpPr>
        <p:spPr>
          <a:xfrm>
            <a:off x="532600" y="1712000"/>
            <a:ext cx="8244300" cy="2976600"/>
          </a:xfrm>
          <a:prstGeom prst="rect">
            <a:avLst/>
          </a:prstGeom>
          <a:noFill/>
          <a:ln cap="flat" cmpd="sng" w="9525">
            <a:solidFill>
              <a:schemeClr val="accent1"/>
            </a:solidFill>
            <a:prstDash val="solid"/>
            <a:round/>
            <a:headEnd len="sm" w="sm" type="none"/>
            <a:tailEnd len="sm" w="sm" type="none"/>
          </a:ln>
          <a:effectLst>
            <a:outerShdw blurRad="71438"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91"/>
              </a:highlight>
            </a:endParaRPr>
          </a:p>
        </p:txBody>
      </p:sp>
      <p:sp>
        <p:nvSpPr>
          <p:cNvPr id="165" name="Google Shape;165;p16">
            <a:hlinkClick r:id="rId4"/>
          </p:cNvPr>
          <p:cNvSpPr/>
          <p:nvPr/>
        </p:nvSpPr>
        <p:spPr>
          <a:xfrm>
            <a:off x="4035839" y="2567021"/>
            <a:ext cx="1236900" cy="1119000"/>
          </a:xfrm>
          <a:prstGeom prst="homePlate">
            <a:avLst>
              <a:gd fmla="val 190242" name="adj"/>
            </a:avLst>
          </a:prstGeom>
          <a:noFill/>
          <a:ln cap="flat" cmpd="sng" w="9525">
            <a:solidFill>
              <a:schemeClr val="accent1"/>
            </a:solidFill>
            <a:prstDash val="solid"/>
            <a:round/>
            <a:headEnd len="sm" w="sm" type="none"/>
            <a:tailEnd len="sm" w="sm" type="none"/>
          </a:ln>
          <a:effectLst>
            <a:outerShdw blurRad="71438"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7"/>
          <p:cNvSpPr txBox="1"/>
          <p:nvPr/>
        </p:nvSpPr>
        <p:spPr>
          <a:xfrm>
            <a:off x="-100834" y="8204482"/>
            <a:ext cx="2741100" cy="768900"/>
          </a:xfrm>
          <a:prstGeom prst="rect">
            <a:avLst/>
          </a:prstGeom>
          <a:noFill/>
          <a:ln>
            <a:noFill/>
          </a:ln>
        </p:spPr>
        <p:txBody>
          <a:bodyPr anchorCtr="0" anchor="ctr" bIns="27775" lIns="27775" spcFirstLastPara="1" rIns="27775" wrap="square" tIns="27775">
            <a:noAutofit/>
          </a:bodyPr>
          <a:lstStyle/>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Plan du réseau IRIGO</a:t>
            </a:r>
            <a:endParaRPr sz="500"/>
          </a:p>
          <a:p>
            <a:pPr indent="0" lvl="0" marL="0" marR="0" rtl="0" algn="l">
              <a:lnSpc>
                <a:spcPct val="100000"/>
              </a:lnSpc>
              <a:spcBef>
                <a:spcPts val="0"/>
              </a:spcBef>
              <a:spcAft>
                <a:spcPts val="0"/>
              </a:spcAft>
              <a:buClr>
                <a:srgbClr val="FFFFFF"/>
              </a:buClr>
              <a:buSzPts val="1900"/>
              <a:buFont typeface="Arial"/>
              <a:buNone/>
            </a:pPr>
            <a:r>
              <a:rPr b="1" i="0" lang="fr" sz="1900" u="none" cap="none" strike="noStrike">
                <a:solidFill>
                  <a:srgbClr val="FFFFFF"/>
                </a:solidFill>
                <a:latin typeface="Arial"/>
                <a:ea typeface="Arial"/>
                <a:cs typeface="Arial"/>
                <a:sym typeface="Arial"/>
              </a:rPr>
              <a:t>Angers-Loire Métropole</a:t>
            </a:r>
            <a:endParaRPr sz="500"/>
          </a:p>
        </p:txBody>
      </p:sp>
      <p:sp>
        <p:nvSpPr>
          <p:cNvPr id="171" name="Google Shape;171;p17"/>
          <p:cNvSpPr txBox="1"/>
          <p:nvPr/>
        </p:nvSpPr>
        <p:spPr>
          <a:xfrm>
            <a:off x="276800" y="933200"/>
            <a:ext cx="8591700" cy="4040400"/>
          </a:xfrm>
          <a:prstGeom prst="rect">
            <a:avLst/>
          </a:prstGeom>
          <a:solidFill>
            <a:schemeClr val="accent1"/>
          </a:solidFill>
          <a:ln>
            <a:noFill/>
          </a:ln>
        </p:spPr>
        <p:txBody>
          <a:bodyPr anchorCtr="0" anchor="ctr" bIns="27775" lIns="27775" spcFirstLastPara="1" rIns="27775" wrap="square" tIns="27775">
            <a:noAutofit/>
          </a:bodyPr>
          <a:lstStyle/>
          <a:p>
            <a:pPr indent="0" lvl="0" marL="0" marR="0" rtl="0" algn="ctr">
              <a:lnSpc>
                <a:spcPct val="100000"/>
              </a:lnSpc>
              <a:spcBef>
                <a:spcPts val="400"/>
              </a:spcBef>
              <a:spcAft>
                <a:spcPts val="0"/>
              </a:spcAft>
              <a:buClr>
                <a:schemeClr val="dk1"/>
              </a:buClr>
              <a:buSzPts val="900"/>
              <a:buFont typeface="Arial"/>
              <a:buNone/>
            </a:pPr>
            <a:r>
              <a:rPr b="1" lang="fr" sz="3100">
                <a:solidFill>
                  <a:schemeClr val="lt1"/>
                </a:solidFill>
              </a:rPr>
              <a:t>Nos résultats</a:t>
            </a:r>
            <a:endParaRPr b="1" sz="3100">
              <a:solidFill>
                <a:schemeClr val="lt1"/>
              </a:solidFill>
            </a:endParaRPr>
          </a:p>
          <a:p>
            <a:pPr indent="0" lvl="0" marL="0" marR="0" rtl="0" algn="ctr">
              <a:lnSpc>
                <a:spcPct val="100000"/>
              </a:lnSpc>
              <a:spcBef>
                <a:spcPts val="400"/>
              </a:spcBef>
              <a:spcAft>
                <a:spcPts val="400"/>
              </a:spcAft>
              <a:buClr>
                <a:schemeClr val="dk1"/>
              </a:buClr>
              <a:buSzPts val="900"/>
              <a:buFont typeface="Arial"/>
              <a:buNone/>
            </a:pPr>
            <a:r>
              <a:rPr i="1" lang="fr" sz="3100">
                <a:solidFill>
                  <a:schemeClr val="lt1"/>
                </a:solidFill>
                <a:latin typeface="Spectral Light"/>
                <a:ea typeface="Spectral Light"/>
                <a:cs typeface="Spectral Light"/>
                <a:sym typeface="Spectral Light"/>
              </a:rPr>
              <a:t>des 6 derniers mois</a:t>
            </a:r>
            <a:endParaRPr i="1" sz="3100">
              <a:solidFill>
                <a:schemeClr val="lt1"/>
              </a:solidFill>
              <a:latin typeface="Spectral Light"/>
              <a:ea typeface="Spectral Light"/>
              <a:cs typeface="Spectral Light"/>
              <a:sym typeface="Spectral Light"/>
            </a:endParaRPr>
          </a:p>
        </p:txBody>
      </p:sp>
      <p:sp>
        <p:nvSpPr>
          <p:cNvPr id="172" name="Google Shape;172;p17"/>
          <p:cNvSpPr txBox="1"/>
          <p:nvPr/>
        </p:nvSpPr>
        <p:spPr>
          <a:xfrm>
            <a:off x="4225500" y="256375"/>
            <a:ext cx="4551300" cy="266100"/>
          </a:xfrm>
          <a:prstGeom prst="rect">
            <a:avLst/>
          </a:prstGeom>
          <a:noFill/>
          <a:ln>
            <a:noFill/>
          </a:ln>
        </p:spPr>
        <p:txBody>
          <a:bodyPr anchorCtr="0" anchor="t" bIns="35575" lIns="35575" spcFirstLastPara="1" rIns="35575" wrap="square" tIns="35575">
            <a:noAutofit/>
          </a:bodyPr>
          <a:lstStyle/>
          <a:p>
            <a:pPr indent="0" lvl="0" marL="0" rtl="0" algn="r">
              <a:spcBef>
                <a:spcPts val="0"/>
              </a:spcBef>
              <a:spcAft>
                <a:spcPts val="0"/>
              </a:spcAft>
              <a:buNone/>
            </a:pPr>
            <a:r>
              <a:rPr lang="fr" sz="1100">
                <a:solidFill>
                  <a:srgbClr val="000000"/>
                </a:solidFill>
                <a:latin typeface="Source Sans Pro"/>
                <a:ea typeface="Source Sans Pro"/>
                <a:cs typeface="Source Sans Pro"/>
                <a:sym typeface="Source Sans Pro"/>
              </a:rPr>
              <a:t>Direction interministérielle du numérique</a:t>
            </a:r>
            <a:endParaRPr sz="1200">
              <a:solidFill>
                <a:srgbClr val="000000"/>
              </a:solidFill>
              <a:latin typeface="Source Sans Pro"/>
              <a:ea typeface="Source Sans Pro"/>
              <a:cs typeface="Source Sans Pro"/>
              <a:sym typeface="Source Sans Pro"/>
            </a:endParaRPr>
          </a:p>
        </p:txBody>
      </p:sp>
      <p:pic>
        <p:nvPicPr>
          <p:cNvPr id="173" name="Google Shape;173;p17"/>
          <p:cNvPicPr preferRelativeResize="0"/>
          <p:nvPr/>
        </p:nvPicPr>
        <p:blipFill>
          <a:blip r:embed="rId3">
            <a:alphaModFix/>
          </a:blip>
          <a:stretch>
            <a:fillRect/>
          </a:stretch>
        </p:blipFill>
        <p:spPr>
          <a:xfrm>
            <a:off x="296156" y="111625"/>
            <a:ext cx="848343" cy="499948"/>
          </a:xfrm>
          <a:prstGeom prst="rect">
            <a:avLst/>
          </a:prstGeom>
          <a:noFill/>
          <a:ln>
            <a:noFill/>
          </a:ln>
        </p:spPr>
      </p:pic>
      <p:cxnSp>
        <p:nvCxnSpPr>
          <p:cNvPr id="174" name="Google Shape;174;p17"/>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cxnSp>
        <p:nvCxnSpPr>
          <p:cNvPr id="175" name="Google Shape;175;p17"/>
          <p:cNvCxnSpPr/>
          <p:nvPr/>
        </p:nvCxnSpPr>
        <p:spPr>
          <a:xfrm>
            <a:off x="276788" y="5280458"/>
            <a:ext cx="8591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anne template">
  <a:themeElements>
    <a:clrScheme name="Simple Light">
      <a:dk1>
        <a:srgbClr val="0E0E13"/>
      </a:dk1>
      <a:lt1>
        <a:srgbClr val="FFFFFF"/>
      </a:lt1>
      <a:dk2>
        <a:srgbClr val="ECEDEE"/>
      </a:dk2>
      <a:lt2>
        <a:srgbClr val="B9B9FB"/>
      </a:lt2>
      <a:accent1>
        <a:srgbClr val="000091"/>
      </a:accent1>
      <a:accent2>
        <a:srgbClr val="FCCECE"/>
      </a:accent2>
      <a:accent3>
        <a:srgbClr val="EFEFEF"/>
      </a:accent3>
      <a:accent4>
        <a:srgbClr val="E1000F"/>
      </a:accent4>
      <a:accent5>
        <a:srgbClr val="E0E1FF"/>
      </a:accent5>
      <a:accent6>
        <a:srgbClr val="F03A17"/>
      </a:accent6>
      <a:hlink>
        <a:srgbClr val="B1010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